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32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36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41"/>
  </p:notesMasterIdLst>
  <p:handoutMasterIdLst>
    <p:handoutMasterId r:id="rId42"/>
  </p:handoutMasterIdLst>
  <p:sldIdLst>
    <p:sldId id="288" r:id="rId2"/>
    <p:sldId id="291" r:id="rId3"/>
    <p:sldId id="307" r:id="rId4"/>
    <p:sldId id="289" r:id="rId5"/>
    <p:sldId id="308" r:id="rId6"/>
    <p:sldId id="292" r:id="rId7"/>
    <p:sldId id="341" r:id="rId8"/>
    <p:sldId id="337" r:id="rId9"/>
    <p:sldId id="338" r:id="rId10"/>
    <p:sldId id="310" r:id="rId11"/>
    <p:sldId id="342" r:id="rId12"/>
    <p:sldId id="332" r:id="rId13"/>
    <p:sldId id="311" r:id="rId14"/>
    <p:sldId id="312" r:id="rId15"/>
    <p:sldId id="313" r:id="rId16"/>
    <p:sldId id="318" r:id="rId17"/>
    <p:sldId id="314" r:id="rId18"/>
    <p:sldId id="316" r:id="rId19"/>
    <p:sldId id="324" r:id="rId20"/>
    <p:sldId id="319" r:id="rId21"/>
    <p:sldId id="322" r:id="rId22"/>
    <p:sldId id="317" r:id="rId23"/>
    <p:sldId id="327" r:id="rId24"/>
    <p:sldId id="323" r:id="rId25"/>
    <p:sldId id="328" r:id="rId26"/>
    <p:sldId id="329" r:id="rId27"/>
    <p:sldId id="325" r:id="rId28"/>
    <p:sldId id="326" r:id="rId29"/>
    <p:sldId id="331" r:id="rId30"/>
    <p:sldId id="321" r:id="rId31"/>
    <p:sldId id="330" r:id="rId32"/>
    <p:sldId id="320" r:id="rId33"/>
    <p:sldId id="339" r:id="rId34"/>
    <p:sldId id="340" r:id="rId35"/>
    <p:sldId id="335" r:id="rId36"/>
    <p:sldId id="333" r:id="rId37"/>
    <p:sldId id="334" r:id="rId38"/>
    <p:sldId id="299" r:id="rId39"/>
    <p:sldId id="298" r:id="rId40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ir Moshe" initials="YM" lastIdx="4" clrIdx="0">
    <p:extLst>
      <p:ext uri="{19B8F6BF-5375-455C-9EA6-DF929625EA0E}">
        <p15:presenceInfo xmlns:p15="http://schemas.microsoft.com/office/powerpoint/2012/main" userId="Yair Moshe" providerId="None"/>
      </p:ext>
    </p:extLst>
  </p:cmAuthor>
  <p:cmAuthor id="2" name="Yair Moshe" initials="YM [2]" lastIdx="3" clrIdx="1">
    <p:extLst>
      <p:ext uri="{19B8F6BF-5375-455C-9EA6-DF929625EA0E}">
        <p15:presenceInfo xmlns:p15="http://schemas.microsoft.com/office/powerpoint/2012/main" userId="S::myair@technion.ac.il::72fb2c8e-9e1d-4664-922f-2384ae95d2af" providerId="AD"/>
      </p:ext>
    </p:extLst>
  </p:cmAuthor>
  <p:cmAuthor id="3" name="Shunit Polinsky" initials="SP" lastIdx="7" clrIdx="2">
    <p:extLst>
      <p:ext uri="{19B8F6BF-5375-455C-9EA6-DF929625EA0E}">
        <p15:presenceInfo xmlns:p15="http://schemas.microsoft.com/office/powerpoint/2012/main" userId="Shunit Polinsky" providerId="None"/>
      </p:ext>
    </p:extLst>
  </p:cmAuthor>
  <p:cmAuthor id="4" name="Yahel Solomon" initials="YS" lastIdx="10" clrIdx="3">
    <p:extLst>
      <p:ext uri="{19B8F6BF-5375-455C-9EA6-DF929625EA0E}">
        <p15:presenceInfo xmlns:p15="http://schemas.microsoft.com/office/powerpoint/2012/main" userId="Yahel Solom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DEED"/>
    <a:srgbClr val="66FF99"/>
    <a:srgbClr val="00FF99"/>
    <a:srgbClr val="FFFFFF"/>
    <a:srgbClr val="654496"/>
    <a:srgbClr val="9E5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20C8ED-0390-462A-9966-169293A5CFAA}" v="1015" dt="2020-09-08T06:58:27.056"/>
    <p1510:client id="{FB8AF00D-D1CB-4826-8630-A645F3A730AA}" v="357" dt="2020-09-08T07:47:20.9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D083AE6-46FA-4A59-8FB0-9F97EB10719F}" styleName="סגנון בהיר 3 - הדגשה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75DCB02-9BB8-47FD-8907-85C794F793BA}" styleName="סגנון ערכת נושא 1 - הדגשה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620" y="6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12.xml" Id="rId13" /><Relationship Type="http://schemas.openxmlformats.org/officeDocument/2006/relationships/slide" Target="slides/slide17.xml" Id="rId18" /><Relationship Type="http://schemas.openxmlformats.org/officeDocument/2006/relationships/slide" Target="slides/slide25.xml" Id="rId26" /><Relationship Type="http://schemas.openxmlformats.org/officeDocument/2006/relationships/slide" Target="slides/slide38.xml" Id="rId39" /><Relationship Type="http://schemas.openxmlformats.org/officeDocument/2006/relationships/slide" Target="slides/slide20.xml" Id="rId21" /><Relationship Type="http://schemas.openxmlformats.org/officeDocument/2006/relationships/slide" Target="slides/slide33.xml" Id="rId34" /><Relationship Type="http://schemas.openxmlformats.org/officeDocument/2006/relationships/handoutMaster" Target="handoutMasters/handoutMaster1.xml" Id="rId42" /><Relationship Type="http://schemas.openxmlformats.org/officeDocument/2006/relationships/tableStyles" Target="tableStyles.xml" Id="rId47" /><Relationship Type="http://schemas.openxmlformats.org/officeDocument/2006/relationships/slide" Target="slides/slide6.xml" Id="rId7" /><Relationship Type="http://schemas.openxmlformats.org/officeDocument/2006/relationships/slide" Target="slides/slide1.xml" Id="rId2" /><Relationship Type="http://schemas.openxmlformats.org/officeDocument/2006/relationships/slide" Target="slides/slide15.xml" Id="rId16" /><Relationship Type="http://schemas.openxmlformats.org/officeDocument/2006/relationships/slide" Target="slides/slide28.xml" Id="rId29" /><Relationship Type="http://schemas.openxmlformats.org/officeDocument/2006/relationships/slide" Target="slides/slide10.xml" Id="rId11" /><Relationship Type="http://schemas.openxmlformats.org/officeDocument/2006/relationships/slide" Target="slides/slide23.xml" Id="rId24" /><Relationship Type="http://schemas.openxmlformats.org/officeDocument/2006/relationships/slide" Target="slides/slide31.xml" Id="rId32" /><Relationship Type="http://schemas.openxmlformats.org/officeDocument/2006/relationships/slide" Target="slides/slide36.xml" Id="rId37" /><Relationship Type="http://schemas.openxmlformats.org/officeDocument/2006/relationships/slide" Target="slides/slide39.xml" Id="rId40" /><Relationship Type="http://schemas.openxmlformats.org/officeDocument/2006/relationships/viewProps" Target="viewProps.xml" Id="rId45" /><Relationship Type="http://schemas.openxmlformats.org/officeDocument/2006/relationships/slide" Target="slides/slide4.xml" Id="rId5" /><Relationship Type="http://schemas.openxmlformats.org/officeDocument/2006/relationships/slide" Target="slides/slide14.xml" Id="rId15" /><Relationship Type="http://schemas.openxmlformats.org/officeDocument/2006/relationships/slide" Target="slides/slide22.xml" Id="rId23" /><Relationship Type="http://schemas.openxmlformats.org/officeDocument/2006/relationships/slide" Target="slides/slide27.xml" Id="rId28" /><Relationship Type="http://schemas.openxmlformats.org/officeDocument/2006/relationships/slide" Target="slides/slide35.xml" Id="rId36" /><Relationship Type="http://schemas.microsoft.com/office/2015/10/relationships/revisionInfo" Target="revisionInfo.xml" Id="rId49" /><Relationship Type="http://schemas.openxmlformats.org/officeDocument/2006/relationships/slide" Target="slides/slide9.xml" Id="rId10" /><Relationship Type="http://schemas.openxmlformats.org/officeDocument/2006/relationships/slide" Target="slides/slide18.xml" Id="rId19" /><Relationship Type="http://schemas.openxmlformats.org/officeDocument/2006/relationships/slide" Target="slides/slide30.xml" Id="rId31" /><Relationship Type="http://schemas.openxmlformats.org/officeDocument/2006/relationships/presProps" Target="presProps.xml" Id="rId44" /><Relationship Type="http://schemas.openxmlformats.org/officeDocument/2006/relationships/slide" Target="slides/slide3.xml" Id="rId4" /><Relationship Type="http://schemas.openxmlformats.org/officeDocument/2006/relationships/slide" Target="slides/slide8.xml" Id="rId9" /><Relationship Type="http://schemas.openxmlformats.org/officeDocument/2006/relationships/slide" Target="slides/slide13.xml" Id="rId14" /><Relationship Type="http://schemas.openxmlformats.org/officeDocument/2006/relationships/slide" Target="slides/slide21.xml" Id="rId22" /><Relationship Type="http://schemas.openxmlformats.org/officeDocument/2006/relationships/slide" Target="slides/slide26.xml" Id="rId27" /><Relationship Type="http://schemas.openxmlformats.org/officeDocument/2006/relationships/slide" Target="slides/slide29.xml" Id="rId30" /><Relationship Type="http://schemas.openxmlformats.org/officeDocument/2006/relationships/slide" Target="slides/slide34.xml" Id="rId35" /><Relationship Type="http://schemas.openxmlformats.org/officeDocument/2006/relationships/commentAuthors" Target="commentAuthors.xml" Id="rId43" /><Relationship Type="http://schemas.openxmlformats.org/officeDocument/2006/relationships/slide" Target="slides/slide7.xml" Id="rId8" /><Relationship Type="http://schemas.openxmlformats.org/officeDocument/2006/relationships/slide" Target="slides/slide2.xml" Id="rId3" /><Relationship Type="http://schemas.openxmlformats.org/officeDocument/2006/relationships/slide" Target="slides/slide11.xml" Id="rId12" /><Relationship Type="http://schemas.openxmlformats.org/officeDocument/2006/relationships/slide" Target="slides/slide16.xml" Id="rId17" /><Relationship Type="http://schemas.openxmlformats.org/officeDocument/2006/relationships/slide" Target="slides/slide24.xml" Id="rId25" /><Relationship Type="http://schemas.openxmlformats.org/officeDocument/2006/relationships/slide" Target="slides/slide32.xml" Id="rId33" /><Relationship Type="http://schemas.openxmlformats.org/officeDocument/2006/relationships/slide" Target="slides/slide37.xml" Id="rId38" /><Relationship Type="http://schemas.openxmlformats.org/officeDocument/2006/relationships/theme" Target="theme/theme1.xml" Id="rId46" /><Relationship Type="http://schemas.openxmlformats.org/officeDocument/2006/relationships/slide" Target="slides/slide19.xml" Id="rId20" /><Relationship Type="http://schemas.openxmlformats.org/officeDocument/2006/relationships/notesMaster" Target="notesMasters/notesMaster1.xml" Id="rId41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0-08-23T14:28:53.023" idx="1">
    <p:pos x="4288" y="1034"/>
    <p:text>why stable grip is relevant here? not sure what you meant here but"stable grip" sounds like a mechanical design consideration</p:text>
    <p:extLst>
      <p:ext uri="{C676402C-5697-4E1C-873F-D02D1690AC5C}">
        <p15:threadingInfo xmlns:p15="http://schemas.microsoft.com/office/powerpoint/2012/main" timeZoneBias="-180"/>
      </p:ext>
    </p:extLst>
  </p:cm>
  <p:cm authorId="4" dt="2020-08-23T15:46:59.157" idx="2">
    <p:pos x="4288" y="1170"/>
    <p:text>the meaning is reliable grip</p:text>
    <p:extLst>
      <p:ext uri="{C676402C-5697-4E1C-873F-D02D1690AC5C}">
        <p15:threadingInfo xmlns:p15="http://schemas.microsoft.com/office/powerpoint/2012/main" timeZoneBias="-180">
          <p15:parentCm authorId="3" idx="1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0-08-23T14:31:54.273" idx="2">
    <p:pos x="2590" y="1023"/>
    <p:text>did you use the whole data to create the template matching? or just the "training"? if you did use all data, this can be some limitation on the results significance.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0-08-23T14:40:00.224" idx="3">
    <p:pos x="10" y="10"/>
    <p:text>I'm not sure it is so clear what are the orange and the red arrows are</p:text>
    <p:extLst>
      <p:ext uri="{C676402C-5697-4E1C-873F-D02D1690AC5C}">
        <p15:threadingInfo xmlns:p15="http://schemas.microsoft.com/office/powerpoint/2012/main" timeZoneBias="-180"/>
      </p:ext>
    </p:extLst>
  </p:cm>
  <p:cm authorId="4" dt="2020-08-23T16:07:58.538" idx="3">
    <p:pos x="10" y="146"/>
    <p:text>they can be any two movements- for the general case we took 2 diffrent movements</p:text>
    <p:extLst>
      <p:ext uri="{C676402C-5697-4E1C-873F-D02D1690AC5C}">
        <p15:threadingInfo xmlns:p15="http://schemas.microsoft.com/office/powerpoint/2012/main" timeZoneBias="-180">
          <p15:parentCm authorId="3" idx="3"/>
        </p15:threadingInfo>
      </p:ext>
    </p:extLst>
  </p:cm>
  <p:cm authorId="4" dt="2020-08-24T12:24:40.278" idx="10">
    <p:pos x="10" y="282"/>
    <p:text>explaind in HE in comments to this slide</p:text>
    <p:extLst>
      <p:ext uri="{C676402C-5697-4E1C-873F-D02D1690AC5C}">
        <p15:threadingInfo xmlns:p15="http://schemas.microsoft.com/office/powerpoint/2012/main" timeZoneBias="-180">
          <p15:parentCm authorId="3" idx="3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0-08-23T14:41:07.597" idx="4">
    <p:pos x="10" y="10"/>
    <p:text>maybe circle and write FN on the first column and FP on the first row, so it will be clearer for those who does not remeber the confusion matrix basics</p:text>
    <p:extLst>
      <p:ext uri="{C676402C-5697-4E1C-873F-D02D1690AC5C}">
        <p15:threadingInfo xmlns:p15="http://schemas.microsoft.com/office/powerpoint/2012/main" timeZoneBias="-180"/>
      </p:ext>
    </p:extLst>
  </p:cm>
  <p:cm authorId="4" dt="2020-08-23T16:49:03.486" idx="5">
    <p:pos x="10" y="146"/>
    <p:text>V</p:text>
    <p:extLst>
      <p:ext uri="{C676402C-5697-4E1C-873F-D02D1690AC5C}">
        <p15:threadingInfo xmlns:p15="http://schemas.microsoft.com/office/powerpoint/2012/main" timeZoneBias="-180">
          <p15:parentCm authorId="3" idx="4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0-08-23T14:43:03.863" idx="5">
    <p:pos x="10" y="10"/>
    <p:text>emphasize the differents between this slide and the previous slide</p:text>
    <p:extLst>
      <p:ext uri="{C676402C-5697-4E1C-873F-D02D1690AC5C}">
        <p15:threadingInfo xmlns:p15="http://schemas.microsoft.com/office/powerpoint/2012/main" timeZoneBias="-180"/>
      </p:ext>
    </p:extLst>
  </p:cm>
  <p:cm authorId="4" dt="2020-08-23T16:48:54.888" idx="4">
    <p:pos x="10" y="146"/>
    <p:text>on next slide</p:text>
    <p:extLst>
      <p:ext uri="{C676402C-5697-4E1C-873F-D02D1690AC5C}">
        <p15:threadingInfo xmlns:p15="http://schemas.microsoft.com/office/powerpoint/2012/main" timeZoneBias="-180">
          <p15:parentCm authorId="3" idx="5"/>
        </p15:threadingInfo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0-08-23T14:44:16.199" idx="6">
    <p:pos x="6892" y="1520"/>
    <p:text>do NOT compare your solution to DEKA arm - this hand is by far more sophisticated and better than our hand. You can explain shortly that these ideas are already implemented or under-development at DEKA hand product...</p:text>
    <p:extLst>
      <p:ext uri="{C676402C-5697-4E1C-873F-D02D1690AC5C}">
        <p15:threadingInfo xmlns:p15="http://schemas.microsoft.com/office/powerpoint/2012/main" timeZoneBias="-180"/>
      </p:ext>
    </p:extLst>
  </p:cm>
  <p:cm authorId="4" dt="2020-08-24T11:27:03.627" idx="8">
    <p:pos x="6892" y="1656"/>
    <p:text>changed-V</p:text>
    <p:extLst>
      <p:ext uri="{C676402C-5697-4E1C-873F-D02D1690AC5C}">
        <p15:threadingInfo xmlns:p15="http://schemas.microsoft.com/office/powerpoint/2012/main" timeZoneBias="-180">
          <p15:parentCm authorId="3" idx="6"/>
        </p15:threadingInfo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0-08-23T14:46:10.987" idx="7">
    <p:pos x="2685" y="2542"/>
    <p:text>what is PPV?</p:text>
    <p:extLst>
      <p:ext uri="{C676402C-5697-4E1C-873F-D02D1690AC5C}">
        <p15:threadingInfo xmlns:p15="http://schemas.microsoft.com/office/powerpoint/2012/main" timeZoneBias="-180"/>
      </p:ext>
    </p:extLst>
  </p:cm>
  <p:cm authorId="4" dt="2020-08-24T12:16:04.575" idx="9">
    <p:pos x="2685" y="2678"/>
    <p:text>PPV = TP/(num of labels algo detected as true)</p:text>
    <p:extLst>
      <p:ext uri="{C676402C-5697-4E1C-873F-D02D1690AC5C}">
        <p15:threadingInfo xmlns:p15="http://schemas.microsoft.com/office/powerpoint/2012/main" timeZoneBias="-180">
          <p15:parentCm authorId="3" idx="7"/>
        </p15:threadingInfo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A6E243-C998-485C-9CB6-F4363D22AE39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37CF0A22-29D7-44D7-AF11-74B553A90B8F}">
      <dgm:prSet phldrT="[טקסט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ctr" rtl="0"/>
          <a:r>
            <a:rPr lang="en-US" sz="4400"/>
            <a:t>Active</a:t>
          </a:r>
          <a:endParaRPr lang="he-IL" sz="4400"/>
        </a:p>
      </dgm:t>
    </dgm:pt>
    <dgm:pt modelId="{DFF49108-29A2-4593-ABEA-A4DC6A2F1584}" type="parTrans" cxnId="{07550116-6E85-471B-B964-7B9BB1ABC527}">
      <dgm:prSet/>
      <dgm:spPr/>
      <dgm:t>
        <a:bodyPr/>
        <a:lstStyle/>
        <a:p>
          <a:pPr rtl="1"/>
          <a:endParaRPr lang="he-IL"/>
        </a:p>
      </dgm:t>
    </dgm:pt>
    <dgm:pt modelId="{7DFF947C-639F-49A5-9486-DBD04141AC04}" type="sibTrans" cxnId="{07550116-6E85-471B-B964-7B9BB1ABC527}">
      <dgm:prSet/>
      <dgm:spPr/>
      <dgm:t>
        <a:bodyPr/>
        <a:lstStyle/>
        <a:p>
          <a:pPr rtl="1"/>
          <a:endParaRPr lang="he-IL"/>
        </a:p>
      </dgm:t>
    </dgm:pt>
    <dgm:pt modelId="{6577C742-DFDE-42DA-BCF4-4BD510C40C7A}">
      <dgm:prSet phldrT="[טקסט]" custT="1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algn="l" rtl="0"/>
          <a:r>
            <a:rPr lang="en-US" sz="2400" u="sng">
              <a:solidFill>
                <a:schemeClr val="bg1"/>
              </a:solidFill>
            </a:rPr>
            <a:t>Body Powered</a:t>
          </a:r>
          <a:endParaRPr lang="he-IL" sz="2400" u="sng">
            <a:solidFill>
              <a:schemeClr val="bg1"/>
            </a:solidFill>
          </a:endParaRPr>
        </a:p>
      </dgm:t>
    </dgm:pt>
    <dgm:pt modelId="{690255F0-4A1E-410A-BA00-57A225C71D6C}" type="parTrans" cxnId="{6E639B1B-0DEB-4E78-B774-B722B502AE4B}">
      <dgm:prSet>
        <dgm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dgm:style>
      </dgm:prSet>
      <dgm:spPr/>
      <dgm:t>
        <a:bodyPr/>
        <a:lstStyle/>
        <a:p>
          <a:pPr algn="l" rtl="0"/>
          <a:endParaRPr lang="he-IL" sz="3200"/>
        </a:p>
      </dgm:t>
    </dgm:pt>
    <dgm:pt modelId="{78EAB630-0A16-4157-B528-42F7CEC29834}" type="sibTrans" cxnId="{6E639B1B-0DEB-4E78-B774-B722B502AE4B}">
      <dgm:prSet/>
      <dgm:spPr/>
      <dgm:t>
        <a:bodyPr/>
        <a:lstStyle/>
        <a:p>
          <a:pPr rtl="1"/>
          <a:endParaRPr lang="he-IL"/>
        </a:p>
      </dgm:t>
    </dgm:pt>
    <dgm:pt modelId="{80BAB8F7-CACF-476C-8528-1CFAA4B8720C}">
      <dgm:prSet phldrT="[טקסט]" custT="1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algn="l" rtl="0"/>
          <a:r>
            <a:rPr lang="en-US" sz="2400" u="sng">
              <a:solidFill>
                <a:schemeClr val="bg1"/>
              </a:solidFill>
              <a:ea typeface="+mj-lt"/>
              <a:cs typeface="+mj-lt"/>
            </a:rPr>
            <a:t>Electro Mechanic: </a:t>
          </a:r>
          <a:r>
            <a:rPr lang="en-US" sz="2400">
              <a:solidFill>
                <a:schemeClr val="bg1"/>
              </a:solidFill>
              <a:ea typeface="+mn-lt"/>
              <a:cs typeface="+mn-lt"/>
            </a:rPr>
            <a:t>Most common</a:t>
          </a:r>
          <a:r>
            <a:rPr lang="en-US" sz="2400" b="1">
              <a:solidFill>
                <a:schemeClr val="bg1"/>
              </a:solidFill>
              <a:cs typeface="Calibri"/>
            </a:rPr>
            <a:t>– </a:t>
          </a:r>
          <a:r>
            <a:rPr lang="en-US" sz="2400">
              <a:solidFill>
                <a:schemeClr val="bg1"/>
              </a:solidFill>
              <a:cs typeface="Calibri"/>
            </a:rPr>
            <a:t>Surface EMG </a:t>
          </a:r>
          <a:endParaRPr lang="he-IL" sz="2400">
            <a:solidFill>
              <a:schemeClr val="bg1"/>
            </a:solidFill>
          </a:endParaRPr>
        </a:p>
      </dgm:t>
    </dgm:pt>
    <dgm:pt modelId="{73A8D958-7604-4467-9143-3DC7C133BC5C}" type="parTrans" cxnId="{BC7CD56B-D13B-4476-A5E9-78AD04FFB8FA}">
      <dgm:prSet>
        <dgm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dgm:style>
      </dgm:prSet>
      <dgm:spPr/>
      <dgm:t>
        <a:bodyPr/>
        <a:lstStyle/>
        <a:p>
          <a:pPr algn="l" rtl="0"/>
          <a:endParaRPr lang="he-IL" sz="3200"/>
        </a:p>
      </dgm:t>
    </dgm:pt>
    <dgm:pt modelId="{5B3789D2-8585-4055-BEC0-AF3062DE7004}" type="sibTrans" cxnId="{BC7CD56B-D13B-4476-A5E9-78AD04FFB8FA}">
      <dgm:prSet/>
      <dgm:spPr/>
      <dgm:t>
        <a:bodyPr/>
        <a:lstStyle/>
        <a:p>
          <a:pPr rtl="1"/>
          <a:endParaRPr lang="he-IL"/>
        </a:p>
      </dgm:t>
    </dgm:pt>
    <dgm:pt modelId="{BF64E560-FBFB-4C4E-9B11-360CF567F9A5}">
      <dgm:prSet phldrT="[טקסט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ctr" rtl="0"/>
          <a:r>
            <a:rPr lang="en-US" sz="4400"/>
            <a:t>Passive</a:t>
          </a:r>
          <a:endParaRPr lang="he-IL" sz="4400"/>
        </a:p>
      </dgm:t>
    </dgm:pt>
    <dgm:pt modelId="{B0615422-8B6F-4701-BEF7-A053E65FF9EB}" type="parTrans" cxnId="{DACCCF3A-5E53-489B-8DFA-C2478106BCE9}">
      <dgm:prSet/>
      <dgm:spPr/>
      <dgm:t>
        <a:bodyPr/>
        <a:lstStyle/>
        <a:p>
          <a:pPr rtl="1"/>
          <a:endParaRPr lang="he-IL"/>
        </a:p>
      </dgm:t>
    </dgm:pt>
    <dgm:pt modelId="{2DAF0AB1-CEEB-4837-ADDB-1CF789D1D491}" type="sibTrans" cxnId="{DACCCF3A-5E53-489B-8DFA-C2478106BCE9}">
      <dgm:prSet/>
      <dgm:spPr/>
      <dgm:t>
        <a:bodyPr/>
        <a:lstStyle/>
        <a:p>
          <a:pPr rtl="1"/>
          <a:endParaRPr lang="he-IL"/>
        </a:p>
      </dgm:t>
    </dgm:pt>
    <dgm:pt modelId="{F757DC93-C53D-4562-8BD3-EB211A82F989}">
      <dgm:prSet phldrT="[טקסט]" custT="1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algn="ctr" rtl="0"/>
          <a:r>
            <a:rPr lang="en-US" sz="2400" u="sng">
              <a:solidFill>
                <a:schemeClr val="bg1"/>
              </a:solidFill>
              <a:ea typeface="+mj-lt"/>
              <a:cs typeface="+mj-lt"/>
            </a:rPr>
            <a:t>Esthetic</a:t>
          </a:r>
          <a:endParaRPr lang="he-IL" sz="2400" u="sng">
            <a:solidFill>
              <a:schemeClr val="bg1"/>
            </a:solidFill>
          </a:endParaRPr>
        </a:p>
      </dgm:t>
    </dgm:pt>
    <dgm:pt modelId="{B5D4F668-E634-4349-A8B1-478FCBE765C1}" type="parTrans" cxnId="{69DB8F76-57C7-487F-AA21-01C4CF8D65FE}">
      <dgm:prSet>
        <dgm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dgm:style>
      </dgm:prSet>
      <dgm:spPr/>
      <dgm:t>
        <a:bodyPr/>
        <a:lstStyle/>
        <a:p>
          <a:pPr algn="l" rtl="0"/>
          <a:endParaRPr lang="he-IL" sz="3200"/>
        </a:p>
      </dgm:t>
    </dgm:pt>
    <dgm:pt modelId="{3079D021-47FE-4865-81D8-6F0FF7A214D6}" type="sibTrans" cxnId="{69DB8F76-57C7-487F-AA21-01C4CF8D65FE}">
      <dgm:prSet/>
      <dgm:spPr/>
      <dgm:t>
        <a:bodyPr/>
        <a:lstStyle/>
        <a:p>
          <a:pPr rtl="1"/>
          <a:endParaRPr lang="he-IL"/>
        </a:p>
      </dgm:t>
    </dgm:pt>
    <dgm:pt modelId="{FA0B23F4-8959-4A44-8D38-9316A3A3B209}">
      <dgm:prSet phldrT="[טקסט]" custT="1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algn="ctr" rtl="0"/>
          <a:r>
            <a:rPr lang="en-US" sz="2400" u="sng">
              <a:solidFill>
                <a:schemeClr val="bg1"/>
              </a:solidFill>
            </a:rPr>
            <a:t>Functional</a:t>
          </a:r>
          <a:endParaRPr lang="he-IL" sz="2400" u="sng">
            <a:solidFill>
              <a:schemeClr val="bg1"/>
            </a:solidFill>
          </a:endParaRPr>
        </a:p>
      </dgm:t>
    </dgm:pt>
    <dgm:pt modelId="{004CE939-E39E-4C7A-B3B2-DE557064297F}" type="parTrans" cxnId="{1FD87A5F-35AF-4E0F-A36B-5CD943865046}">
      <dgm:prSet>
        <dgm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dgm:style>
      </dgm:prSet>
      <dgm:spPr/>
      <dgm:t>
        <a:bodyPr/>
        <a:lstStyle/>
        <a:p>
          <a:pPr algn="l" rtl="0"/>
          <a:endParaRPr lang="he-IL" sz="3200"/>
        </a:p>
      </dgm:t>
    </dgm:pt>
    <dgm:pt modelId="{C557D14C-BE38-4D03-BE1D-D2DFFDCD5289}" type="sibTrans" cxnId="{1FD87A5F-35AF-4E0F-A36B-5CD943865046}">
      <dgm:prSet/>
      <dgm:spPr/>
      <dgm:t>
        <a:bodyPr/>
        <a:lstStyle/>
        <a:p>
          <a:pPr rtl="1"/>
          <a:endParaRPr lang="he-IL"/>
        </a:p>
      </dgm:t>
    </dgm:pt>
    <dgm:pt modelId="{03F8CD77-C7B7-458A-AD58-8D4A9957E117}">
      <dgm:prSet phldrT="[טקסט]" custT="1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algn="l" rtl="0">
            <a:buFont typeface="Arial" panose="020B0604020202020204" pitchFamily="34" charset="0"/>
            <a:buChar char="•"/>
          </a:pPr>
          <a:r>
            <a:rPr lang="en-US" sz="2400">
              <a:solidFill>
                <a:schemeClr val="bg1"/>
              </a:solidFill>
            </a:rPr>
            <a:t>Requires a lot of power</a:t>
          </a:r>
          <a:endParaRPr lang="he-IL" sz="2400">
            <a:solidFill>
              <a:schemeClr val="bg1"/>
            </a:solidFill>
          </a:endParaRPr>
        </a:p>
      </dgm:t>
    </dgm:pt>
    <dgm:pt modelId="{FD5E6B3A-DEE5-4DFE-BCD8-AA6E0F1D7BAB}" type="parTrans" cxnId="{6EB54DDD-001A-46B1-9F39-EB4E34742669}">
      <dgm:prSet/>
      <dgm:spPr/>
      <dgm:t>
        <a:bodyPr/>
        <a:lstStyle/>
        <a:p>
          <a:pPr rtl="1"/>
          <a:endParaRPr lang="he-IL"/>
        </a:p>
      </dgm:t>
    </dgm:pt>
    <dgm:pt modelId="{D68996EF-B58D-4716-B7F8-8E595C31A356}" type="sibTrans" cxnId="{6EB54DDD-001A-46B1-9F39-EB4E34742669}">
      <dgm:prSet/>
      <dgm:spPr/>
      <dgm:t>
        <a:bodyPr/>
        <a:lstStyle/>
        <a:p>
          <a:pPr rtl="1"/>
          <a:endParaRPr lang="he-IL"/>
        </a:p>
      </dgm:t>
    </dgm:pt>
    <dgm:pt modelId="{B5885781-F53D-4DF7-A486-A0B98C0DE0DA}">
      <dgm:prSet custT="1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algn="l" rtl="0"/>
          <a:r>
            <a:rPr lang="en-US" sz="2400">
              <a:solidFill>
                <a:schemeClr val="bg1"/>
              </a:solidFill>
              <a:ea typeface="+mn-lt"/>
              <a:cs typeface="+mn-lt"/>
            </a:rPr>
            <a:t>Open and close gripper</a:t>
          </a:r>
          <a:endParaRPr lang="he-IL" sz="2400">
            <a:solidFill>
              <a:schemeClr val="bg1"/>
            </a:solidFill>
          </a:endParaRPr>
        </a:p>
      </dgm:t>
    </dgm:pt>
    <dgm:pt modelId="{513B48DF-2762-4933-8E39-7708B1E41860}" type="parTrans" cxnId="{740D39E9-72E3-4A05-B614-771AF2719138}">
      <dgm:prSet/>
      <dgm:spPr/>
      <dgm:t>
        <a:bodyPr/>
        <a:lstStyle/>
        <a:p>
          <a:pPr rtl="1"/>
          <a:endParaRPr lang="he-IL"/>
        </a:p>
      </dgm:t>
    </dgm:pt>
    <dgm:pt modelId="{3EF3BF0B-76A6-419A-B7A3-9833F0EE0778}" type="sibTrans" cxnId="{740D39E9-72E3-4A05-B614-771AF2719138}">
      <dgm:prSet/>
      <dgm:spPr/>
      <dgm:t>
        <a:bodyPr/>
        <a:lstStyle/>
        <a:p>
          <a:pPr rtl="1"/>
          <a:endParaRPr lang="he-IL"/>
        </a:p>
      </dgm:t>
    </dgm:pt>
    <dgm:pt modelId="{9A4306C5-F9DF-4080-A2D6-319AFBB16BB5}">
      <dgm:prSet custT="1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algn="l" rtl="0"/>
          <a:r>
            <a:rPr lang="en-US" sz="2400">
              <a:solidFill>
                <a:schemeClr val="bg1"/>
              </a:solidFill>
              <a:ea typeface="+mn-lt"/>
              <a:cs typeface="+mn-lt"/>
            </a:rPr>
            <a:t>Lots of research</a:t>
          </a:r>
        </a:p>
      </dgm:t>
    </dgm:pt>
    <dgm:pt modelId="{D1F3B614-2F9F-4C5F-9648-43771F678654}" type="parTrans" cxnId="{E88B4602-A4D6-409E-85DF-57816DBE9356}">
      <dgm:prSet/>
      <dgm:spPr/>
      <dgm:t>
        <a:bodyPr/>
        <a:lstStyle/>
        <a:p>
          <a:pPr rtl="1"/>
          <a:endParaRPr lang="he-IL"/>
        </a:p>
      </dgm:t>
    </dgm:pt>
    <dgm:pt modelId="{0653CB43-F06E-4C1D-A891-20D81DD259EC}" type="sibTrans" cxnId="{E88B4602-A4D6-409E-85DF-57816DBE9356}">
      <dgm:prSet/>
      <dgm:spPr/>
      <dgm:t>
        <a:bodyPr/>
        <a:lstStyle/>
        <a:p>
          <a:pPr rtl="1"/>
          <a:endParaRPr lang="he-IL"/>
        </a:p>
      </dgm:t>
    </dgm:pt>
    <dgm:pt modelId="{55D42C29-D776-4EDA-A608-8F79CC385505}">
      <dgm:prSet custT="1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algn="l" rtl="0"/>
          <a:r>
            <a:rPr lang="en-US" sz="2400">
              <a:solidFill>
                <a:schemeClr val="bg1"/>
              </a:solidFill>
              <a:ea typeface="+mn-lt"/>
              <a:cs typeface="+mn-lt"/>
            </a:rPr>
            <a:t>Phantom pain</a:t>
          </a:r>
        </a:p>
      </dgm:t>
    </dgm:pt>
    <dgm:pt modelId="{0645827E-9DAC-41B9-A94A-E4B1D2D63F8D}" type="parTrans" cxnId="{0E481340-CDD4-4AB3-BF46-DAC1B42CDD26}">
      <dgm:prSet/>
      <dgm:spPr/>
      <dgm:t>
        <a:bodyPr/>
        <a:lstStyle/>
        <a:p>
          <a:pPr rtl="1"/>
          <a:endParaRPr lang="he-IL"/>
        </a:p>
      </dgm:t>
    </dgm:pt>
    <dgm:pt modelId="{25D50559-9CEB-4DA3-B4E2-5A691F77D2E5}" type="sibTrans" cxnId="{0E481340-CDD4-4AB3-BF46-DAC1B42CDD26}">
      <dgm:prSet/>
      <dgm:spPr/>
      <dgm:t>
        <a:bodyPr/>
        <a:lstStyle/>
        <a:p>
          <a:pPr rtl="1"/>
          <a:endParaRPr lang="he-IL"/>
        </a:p>
      </dgm:t>
    </dgm:pt>
    <dgm:pt modelId="{0798D300-680F-4496-9EE1-B0F81094C716}">
      <dgm:prSet custT="1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algn="l" rtl="0"/>
          <a:r>
            <a:rPr lang="en-US" sz="2400">
              <a:solidFill>
                <a:schemeClr val="bg1"/>
              </a:solidFill>
              <a:ea typeface="+mn-lt"/>
              <a:cs typeface="+mn-lt"/>
            </a:rPr>
            <a:t>Noisy signal , unstable control.</a:t>
          </a:r>
        </a:p>
      </dgm:t>
    </dgm:pt>
    <dgm:pt modelId="{14ECCEFE-182D-4277-9941-FBCD5AF807DF}" type="parTrans" cxnId="{19A1FBB6-A1F2-4E84-B69F-7997CC2B4F92}">
      <dgm:prSet/>
      <dgm:spPr/>
      <dgm:t>
        <a:bodyPr/>
        <a:lstStyle/>
        <a:p>
          <a:pPr rtl="1"/>
          <a:endParaRPr lang="he-IL"/>
        </a:p>
      </dgm:t>
    </dgm:pt>
    <dgm:pt modelId="{9E846D46-2CFC-4E8F-84FA-D0FB1F721C97}" type="sibTrans" cxnId="{19A1FBB6-A1F2-4E84-B69F-7997CC2B4F92}">
      <dgm:prSet/>
      <dgm:spPr/>
      <dgm:t>
        <a:bodyPr/>
        <a:lstStyle/>
        <a:p>
          <a:pPr rtl="1"/>
          <a:endParaRPr lang="he-IL"/>
        </a:p>
      </dgm:t>
    </dgm:pt>
    <dgm:pt modelId="{DC1DDD40-79EB-4BE6-875B-B6B4E6BF22E6}" type="pres">
      <dgm:prSet presAssocID="{D0A6E243-C998-485C-9CB6-F4363D22AE3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B683837-9B7B-4C6E-85BC-E5655A39E33F}" type="pres">
      <dgm:prSet presAssocID="{37CF0A22-29D7-44D7-AF11-74B553A90B8F}" presName="root" presStyleCnt="0"/>
      <dgm:spPr/>
    </dgm:pt>
    <dgm:pt modelId="{F1DFD35A-6004-40CE-A70C-B5CA071B0B7A}" type="pres">
      <dgm:prSet presAssocID="{37CF0A22-29D7-44D7-AF11-74B553A90B8F}" presName="rootComposite" presStyleCnt="0"/>
      <dgm:spPr/>
    </dgm:pt>
    <dgm:pt modelId="{3A8DD899-B504-4FA4-826C-8E348BBD1A9B}" type="pres">
      <dgm:prSet presAssocID="{37CF0A22-29D7-44D7-AF11-74B553A90B8F}" presName="rootText" presStyleLbl="node1" presStyleIdx="0" presStyleCnt="2" custScaleX="68997" custScaleY="37047" custLinFactNeighborX="-22308" custLinFactNeighborY="848"/>
      <dgm:spPr/>
    </dgm:pt>
    <dgm:pt modelId="{7255EF1A-DCD5-46D9-B633-6DE1A9233917}" type="pres">
      <dgm:prSet presAssocID="{37CF0A22-29D7-44D7-AF11-74B553A90B8F}" presName="rootConnector" presStyleLbl="node1" presStyleIdx="0" presStyleCnt="2"/>
      <dgm:spPr/>
    </dgm:pt>
    <dgm:pt modelId="{C61C8B7D-180C-4432-97FD-DD3CBA0CBBB2}" type="pres">
      <dgm:prSet presAssocID="{37CF0A22-29D7-44D7-AF11-74B553A90B8F}" presName="childShape" presStyleCnt="0"/>
      <dgm:spPr/>
    </dgm:pt>
    <dgm:pt modelId="{A11F1615-18F9-49DA-9E4F-3C85C6980FA9}" type="pres">
      <dgm:prSet presAssocID="{690255F0-4A1E-410A-BA00-57A225C71D6C}" presName="Name13" presStyleLbl="parChTrans1D2" presStyleIdx="0" presStyleCnt="4" custSzX="333909"/>
      <dgm:spPr/>
    </dgm:pt>
    <dgm:pt modelId="{7B8C7EEA-7622-4761-A6EE-0BA143983737}" type="pres">
      <dgm:prSet presAssocID="{6577C742-DFDE-42DA-BCF4-4BD510C40C7A}" presName="childText" presStyleLbl="bgAcc1" presStyleIdx="0" presStyleCnt="4" custScaleX="213629" custScaleY="71396" custLinFactNeighborX="-11371">
        <dgm:presLayoutVars>
          <dgm:bulletEnabled val="1"/>
        </dgm:presLayoutVars>
      </dgm:prSet>
      <dgm:spPr/>
    </dgm:pt>
    <dgm:pt modelId="{2B90B941-EE97-45A4-8128-92CB319CED55}" type="pres">
      <dgm:prSet presAssocID="{73A8D958-7604-4467-9143-3DC7C133BC5C}" presName="Name13" presStyleLbl="parChTrans1D2" presStyleIdx="1" presStyleCnt="4" custSzX="333909"/>
      <dgm:spPr/>
    </dgm:pt>
    <dgm:pt modelId="{04715F82-E56C-4FF1-83A2-4AB52DB32E5E}" type="pres">
      <dgm:prSet presAssocID="{80BAB8F7-CACF-476C-8528-1CFAA4B8720C}" presName="childText" presStyleLbl="bgAcc1" presStyleIdx="1" presStyleCnt="4" custScaleX="213629" custScaleY="133187" custLinFactNeighborX="-11371">
        <dgm:presLayoutVars>
          <dgm:bulletEnabled val="1"/>
        </dgm:presLayoutVars>
      </dgm:prSet>
      <dgm:spPr/>
    </dgm:pt>
    <dgm:pt modelId="{E9737EB1-66C0-47F8-9B9C-77E14DF97E11}" type="pres">
      <dgm:prSet presAssocID="{BF64E560-FBFB-4C4E-9B11-360CF567F9A5}" presName="root" presStyleCnt="0"/>
      <dgm:spPr/>
    </dgm:pt>
    <dgm:pt modelId="{8297AE8C-F0EE-414C-B153-5C5DFE9E3B49}" type="pres">
      <dgm:prSet presAssocID="{BF64E560-FBFB-4C4E-9B11-360CF567F9A5}" presName="rootComposite" presStyleCnt="0"/>
      <dgm:spPr/>
    </dgm:pt>
    <dgm:pt modelId="{4EE72499-EC22-43EF-9C64-312CD7A9FAF0}" type="pres">
      <dgm:prSet presAssocID="{BF64E560-FBFB-4C4E-9B11-360CF567F9A5}" presName="rootText" presStyleLbl="node1" presStyleIdx="1" presStyleCnt="2" custScaleX="70294" custScaleY="37743" custLinFactNeighborX="-233"/>
      <dgm:spPr/>
    </dgm:pt>
    <dgm:pt modelId="{B3EF330C-3A0E-4739-B08C-39E5DACCBFC7}" type="pres">
      <dgm:prSet presAssocID="{BF64E560-FBFB-4C4E-9B11-360CF567F9A5}" presName="rootConnector" presStyleLbl="node1" presStyleIdx="1" presStyleCnt="2"/>
      <dgm:spPr/>
    </dgm:pt>
    <dgm:pt modelId="{D7E70C15-4055-43E3-BF75-589576B4419D}" type="pres">
      <dgm:prSet presAssocID="{BF64E560-FBFB-4C4E-9B11-360CF567F9A5}" presName="childShape" presStyleCnt="0"/>
      <dgm:spPr/>
    </dgm:pt>
    <dgm:pt modelId="{0DDE72AE-D744-42D5-96AF-4ABD6EBEE711}" type="pres">
      <dgm:prSet presAssocID="{B5D4F668-E634-4349-A8B1-478FCBE765C1}" presName="Name13" presStyleLbl="parChTrans1D2" presStyleIdx="2" presStyleCnt="4" custSzX="340169"/>
      <dgm:spPr/>
    </dgm:pt>
    <dgm:pt modelId="{30252BE7-36B9-4FF8-854C-C82D365525BA}" type="pres">
      <dgm:prSet presAssocID="{F757DC93-C53D-4562-8BD3-EB211A82F989}" presName="childText" presStyleLbl="bgAcc1" presStyleIdx="2" presStyleCnt="4" custScaleX="108859" custLinFactNeighborX="24752">
        <dgm:presLayoutVars>
          <dgm:bulletEnabled val="1"/>
        </dgm:presLayoutVars>
      </dgm:prSet>
      <dgm:spPr/>
    </dgm:pt>
    <dgm:pt modelId="{9B827A8C-A0C4-4D5A-AD35-6D5684C1906F}" type="pres">
      <dgm:prSet presAssocID="{004CE939-E39E-4C7A-B3B2-DE557064297F}" presName="Name13" presStyleLbl="parChTrans1D2" presStyleIdx="3" presStyleCnt="4" custSzX="340169"/>
      <dgm:spPr/>
    </dgm:pt>
    <dgm:pt modelId="{A5661F91-7517-4B9A-88AE-845EE3FB70D0}" type="pres">
      <dgm:prSet presAssocID="{FA0B23F4-8959-4A44-8D38-9316A3A3B209}" presName="childText" presStyleLbl="bgAcc1" presStyleIdx="3" presStyleCnt="4" custScaleX="108859" custLinFactNeighborX="24752">
        <dgm:presLayoutVars>
          <dgm:bulletEnabled val="1"/>
        </dgm:presLayoutVars>
      </dgm:prSet>
      <dgm:spPr/>
    </dgm:pt>
  </dgm:ptLst>
  <dgm:cxnLst>
    <dgm:cxn modelId="{E88B4602-A4D6-409E-85DF-57816DBE9356}" srcId="{80BAB8F7-CACF-476C-8528-1CFAA4B8720C}" destId="{9A4306C5-F9DF-4080-A2D6-319AFBB16BB5}" srcOrd="0" destOrd="0" parTransId="{D1F3B614-2F9F-4C5F-9648-43771F678654}" sibTransId="{0653CB43-F06E-4C1D-A891-20D81DD259EC}"/>
    <dgm:cxn modelId="{07550116-6E85-471B-B964-7B9BB1ABC527}" srcId="{D0A6E243-C998-485C-9CB6-F4363D22AE39}" destId="{37CF0A22-29D7-44D7-AF11-74B553A90B8F}" srcOrd="0" destOrd="0" parTransId="{DFF49108-29A2-4593-ABEA-A4DC6A2F1584}" sibTransId="{7DFF947C-639F-49A5-9486-DBD04141AC04}"/>
    <dgm:cxn modelId="{6E639B1B-0DEB-4E78-B774-B722B502AE4B}" srcId="{37CF0A22-29D7-44D7-AF11-74B553A90B8F}" destId="{6577C742-DFDE-42DA-BCF4-4BD510C40C7A}" srcOrd="0" destOrd="0" parTransId="{690255F0-4A1E-410A-BA00-57A225C71D6C}" sibTransId="{78EAB630-0A16-4157-B528-42F7CEC29834}"/>
    <dgm:cxn modelId="{E1BEEB26-EF9C-4E27-8D5F-A64727B43974}" type="presOf" srcId="{B5885781-F53D-4DF7-A486-A0B98C0DE0DA}" destId="{7B8C7EEA-7622-4761-A6EE-0BA143983737}" srcOrd="0" destOrd="2" presId="urn:microsoft.com/office/officeart/2005/8/layout/hierarchy3"/>
    <dgm:cxn modelId="{90FBB32B-FBCE-4DAE-926B-7BFE60EB0012}" type="presOf" srcId="{6577C742-DFDE-42DA-BCF4-4BD510C40C7A}" destId="{7B8C7EEA-7622-4761-A6EE-0BA143983737}" srcOrd="0" destOrd="0" presId="urn:microsoft.com/office/officeart/2005/8/layout/hierarchy3"/>
    <dgm:cxn modelId="{DACCCF3A-5E53-489B-8DFA-C2478106BCE9}" srcId="{D0A6E243-C998-485C-9CB6-F4363D22AE39}" destId="{BF64E560-FBFB-4C4E-9B11-360CF567F9A5}" srcOrd="1" destOrd="0" parTransId="{B0615422-8B6F-4701-BEF7-A053E65FF9EB}" sibTransId="{2DAF0AB1-CEEB-4837-ADDB-1CF789D1D491}"/>
    <dgm:cxn modelId="{1CD43F3C-8F2A-4610-84D0-DA1243E4318B}" type="presOf" srcId="{004CE939-E39E-4C7A-B3B2-DE557064297F}" destId="{9B827A8C-A0C4-4D5A-AD35-6D5684C1906F}" srcOrd="0" destOrd="0" presId="urn:microsoft.com/office/officeart/2005/8/layout/hierarchy3"/>
    <dgm:cxn modelId="{0E481340-CDD4-4AB3-BF46-DAC1B42CDD26}" srcId="{80BAB8F7-CACF-476C-8528-1CFAA4B8720C}" destId="{55D42C29-D776-4EDA-A608-8F79CC385505}" srcOrd="2" destOrd="0" parTransId="{0645827E-9DAC-41B9-A94A-E4B1D2D63F8D}" sibTransId="{25D50559-9CEB-4DA3-B4E2-5A691F77D2E5}"/>
    <dgm:cxn modelId="{1FD87A5F-35AF-4E0F-A36B-5CD943865046}" srcId="{BF64E560-FBFB-4C4E-9B11-360CF567F9A5}" destId="{FA0B23F4-8959-4A44-8D38-9316A3A3B209}" srcOrd="1" destOrd="0" parTransId="{004CE939-E39E-4C7A-B3B2-DE557064297F}" sibTransId="{C557D14C-BE38-4D03-BE1D-D2DFFDCD5289}"/>
    <dgm:cxn modelId="{7791E441-5FC2-4463-AABA-FC58EC5B2D15}" type="presOf" srcId="{D0A6E243-C998-485C-9CB6-F4363D22AE39}" destId="{DC1DDD40-79EB-4BE6-875B-B6B4E6BF22E6}" srcOrd="0" destOrd="0" presId="urn:microsoft.com/office/officeart/2005/8/layout/hierarchy3"/>
    <dgm:cxn modelId="{1EADF541-CC27-4CCA-8E78-8DCC37EC3CD6}" type="presOf" srcId="{F757DC93-C53D-4562-8BD3-EB211A82F989}" destId="{30252BE7-36B9-4FF8-854C-C82D365525BA}" srcOrd="0" destOrd="0" presId="urn:microsoft.com/office/officeart/2005/8/layout/hierarchy3"/>
    <dgm:cxn modelId="{0D8D0747-65FA-4BDF-B8D4-4E9BA35BFE40}" type="presOf" srcId="{03F8CD77-C7B7-458A-AD58-8D4A9957E117}" destId="{7B8C7EEA-7622-4761-A6EE-0BA143983737}" srcOrd="0" destOrd="1" presId="urn:microsoft.com/office/officeart/2005/8/layout/hierarchy3"/>
    <dgm:cxn modelId="{BC7CD56B-D13B-4476-A5E9-78AD04FFB8FA}" srcId="{37CF0A22-29D7-44D7-AF11-74B553A90B8F}" destId="{80BAB8F7-CACF-476C-8528-1CFAA4B8720C}" srcOrd="1" destOrd="0" parTransId="{73A8D958-7604-4467-9143-3DC7C133BC5C}" sibTransId="{5B3789D2-8585-4055-BEC0-AF3062DE7004}"/>
    <dgm:cxn modelId="{9575E86B-AB10-4219-9ACC-CAED07A70771}" type="presOf" srcId="{0798D300-680F-4496-9EE1-B0F81094C716}" destId="{04715F82-E56C-4FF1-83A2-4AB52DB32E5E}" srcOrd="0" destOrd="2" presId="urn:microsoft.com/office/officeart/2005/8/layout/hierarchy3"/>
    <dgm:cxn modelId="{6847E371-5584-49F3-B43A-3D56F4B9C78A}" type="presOf" srcId="{80BAB8F7-CACF-476C-8528-1CFAA4B8720C}" destId="{04715F82-E56C-4FF1-83A2-4AB52DB32E5E}" srcOrd="0" destOrd="0" presId="urn:microsoft.com/office/officeart/2005/8/layout/hierarchy3"/>
    <dgm:cxn modelId="{0A252374-EF21-49D2-9337-B5726ACD60C0}" type="presOf" srcId="{B5D4F668-E634-4349-A8B1-478FCBE765C1}" destId="{0DDE72AE-D744-42D5-96AF-4ABD6EBEE711}" srcOrd="0" destOrd="0" presId="urn:microsoft.com/office/officeart/2005/8/layout/hierarchy3"/>
    <dgm:cxn modelId="{69DB8F76-57C7-487F-AA21-01C4CF8D65FE}" srcId="{BF64E560-FBFB-4C4E-9B11-360CF567F9A5}" destId="{F757DC93-C53D-4562-8BD3-EB211A82F989}" srcOrd="0" destOrd="0" parTransId="{B5D4F668-E634-4349-A8B1-478FCBE765C1}" sibTransId="{3079D021-47FE-4865-81D8-6F0FF7A214D6}"/>
    <dgm:cxn modelId="{591E587F-ACAF-4459-A6C3-18FE49E4B235}" type="presOf" srcId="{FA0B23F4-8959-4A44-8D38-9316A3A3B209}" destId="{A5661F91-7517-4B9A-88AE-845EE3FB70D0}" srcOrd="0" destOrd="0" presId="urn:microsoft.com/office/officeart/2005/8/layout/hierarchy3"/>
    <dgm:cxn modelId="{9D1A5581-76D8-42C3-959D-F15CB9A4440F}" type="presOf" srcId="{690255F0-4A1E-410A-BA00-57A225C71D6C}" destId="{A11F1615-18F9-49DA-9E4F-3C85C6980FA9}" srcOrd="0" destOrd="0" presId="urn:microsoft.com/office/officeart/2005/8/layout/hierarchy3"/>
    <dgm:cxn modelId="{8C10C987-5CB6-4E6F-8932-FBC2A19DF9BD}" type="presOf" srcId="{BF64E560-FBFB-4C4E-9B11-360CF567F9A5}" destId="{4EE72499-EC22-43EF-9C64-312CD7A9FAF0}" srcOrd="0" destOrd="0" presId="urn:microsoft.com/office/officeart/2005/8/layout/hierarchy3"/>
    <dgm:cxn modelId="{E560A79C-CDB1-45BD-A6ED-1078B9BF83E6}" type="presOf" srcId="{37CF0A22-29D7-44D7-AF11-74B553A90B8F}" destId="{3A8DD899-B504-4FA4-826C-8E348BBD1A9B}" srcOrd="0" destOrd="0" presId="urn:microsoft.com/office/officeart/2005/8/layout/hierarchy3"/>
    <dgm:cxn modelId="{D55ED29C-8F29-4ED0-9152-6BE0D227A762}" type="presOf" srcId="{9A4306C5-F9DF-4080-A2D6-319AFBB16BB5}" destId="{04715F82-E56C-4FF1-83A2-4AB52DB32E5E}" srcOrd="0" destOrd="1" presId="urn:microsoft.com/office/officeart/2005/8/layout/hierarchy3"/>
    <dgm:cxn modelId="{6003AAB3-4AA8-4023-BBDC-0E0D7E0D8223}" type="presOf" srcId="{37CF0A22-29D7-44D7-AF11-74B553A90B8F}" destId="{7255EF1A-DCD5-46D9-B633-6DE1A9233917}" srcOrd="1" destOrd="0" presId="urn:microsoft.com/office/officeart/2005/8/layout/hierarchy3"/>
    <dgm:cxn modelId="{19A1FBB6-A1F2-4E84-B69F-7997CC2B4F92}" srcId="{80BAB8F7-CACF-476C-8528-1CFAA4B8720C}" destId="{0798D300-680F-4496-9EE1-B0F81094C716}" srcOrd="1" destOrd="0" parTransId="{14ECCEFE-182D-4277-9941-FBCD5AF807DF}" sibTransId="{9E846D46-2CFC-4E8F-84FA-D0FB1F721C97}"/>
    <dgm:cxn modelId="{6B112CD2-6089-4BB7-903F-BFB7312303A5}" type="presOf" srcId="{73A8D958-7604-4467-9143-3DC7C133BC5C}" destId="{2B90B941-EE97-45A4-8128-92CB319CED55}" srcOrd="0" destOrd="0" presId="urn:microsoft.com/office/officeart/2005/8/layout/hierarchy3"/>
    <dgm:cxn modelId="{6EB54DDD-001A-46B1-9F39-EB4E34742669}" srcId="{6577C742-DFDE-42DA-BCF4-4BD510C40C7A}" destId="{03F8CD77-C7B7-458A-AD58-8D4A9957E117}" srcOrd="0" destOrd="0" parTransId="{FD5E6B3A-DEE5-4DFE-BCD8-AA6E0F1D7BAB}" sibTransId="{D68996EF-B58D-4716-B7F8-8E595C31A356}"/>
    <dgm:cxn modelId="{AF6E1DE5-CDA1-4618-8D63-0018E97716EF}" type="presOf" srcId="{55D42C29-D776-4EDA-A608-8F79CC385505}" destId="{04715F82-E56C-4FF1-83A2-4AB52DB32E5E}" srcOrd="0" destOrd="3" presId="urn:microsoft.com/office/officeart/2005/8/layout/hierarchy3"/>
    <dgm:cxn modelId="{740D39E9-72E3-4A05-B614-771AF2719138}" srcId="{6577C742-DFDE-42DA-BCF4-4BD510C40C7A}" destId="{B5885781-F53D-4DF7-A486-A0B98C0DE0DA}" srcOrd="1" destOrd="0" parTransId="{513B48DF-2762-4933-8E39-7708B1E41860}" sibTransId="{3EF3BF0B-76A6-419A-B7A3-9833F0EE0778}"/>
    <dgm:cxn modelId="{AEB2DBF7-8FF1-4EBF-ADC7-B733DB43445A}" type="presOf" srcId="{BF64E560-FBFB-4C4E-9B11-360CF567F9A5}" destId="{B3EF330C-3A0E-4739-B08C-39E5DACCBFC7}" srcOrd="1" destOrd="0" presId="urn:microsoft.com/office/officeart/2005/8/layout/hierarchy3"/>
    <dgm:cxn modelId="{7F60E062-FBCC-44E3-B185-50ACE8B9A6BC}" type="presParOf" srcId="{DC1DDD40-79EB-4BE6-875B-B6B4E6BF22E6}" destId="{6B683837-9B7B-4C6E-85BC-E5655A39E33F}" srcOrd="0" destOrd="0" presId="urn:microsoft.com/office/officeart/2005/8/layout/hierarchy3"/>
    <dgm:cxn modelId="{481C9043-B7B9-4F6A-989C-F2742E9529DB}" type="presParOf" srcId="{6B683837-9B7B-4C6E-85BC-E5655A39E33F}" destId="{F1DFD35A-6004-40CE-A70C-B5CA071B0B7A}" srcOrd="0" destOrd="0" presId="urn:microsoft.com/office/officeart/2005/8/layout/hierarchy3"/>
    <dgm:cxn modelId="{3D4F8F45-2C7D-48AC-B583-920446492501}" type="presParOf" srcId="{F1DFD35A-6004-40CE-A70C-B5CA071B0B7A}" destId="{3A8DD899-B504-4FA4-826C-8E348BBD1A9B}" srcOrd="0" destOrd="0" presId="urn:microsoft.com/office/officeart/2005/8/layout/hierarchy3"/>
    <dgm:cxn modelId="{2734CEAD-127E-41F8-B95B-427036CCB1F6}" type="presParOf" srcId="{F1DFD35A-6004-40CE-A70C-B5CA071B0B7A}" destId="{7255EF1A-DCD5-46D9-B633-6DE1A9233917}" srcOrd="1" destOrd="0" presId="urn:microsoft.com/office/officeart/2005/8/layout/hierarchy3"/>
    <dgm:cxn modelId="{E569BD51-6733-4256-8C91-55E07F2392BD}" type="presParOf" srcId="{6B683837-9B7B-4C6E-85BC-E5655A39E33F}" destId="{C61C8B7D-180C-4432-97FD-DD3CBA0CBBB2}" srcOrd="1" destOrd="0" presId="urn:microsoft.com/office/officeart/2005/8/layout/hierarchy3"/>
    <dgm:cxn modelId="{B891A98F-35D9-4FDA-91AF-EC3787651DA9}" type="presParOf" srcId="{C61C8B7D-180C-4432-97FD-DD3CBA0CBBB2}" destId="{A11F1615-18F9-49DA-9E4F-3C85C6980FA9}" srcOrd="0" destOrd="0" presId="urn:microsoft.com/office/officeart/2005/8/layout/hierarchy3"/>
    <dgm:cxn modelId="{CB294A1B-AEB0-4068-AB3D-0C51B80381A9}" type="presParOf" srcId="{C61C8B7D-180C-4432-97FD-DD3CBA0CBBB2}" destId="{7B8C7EEA-7622-4761-A6EE-0BA143983737}" srcOrd="1" destOrd="0" presId="urn:microsoft.com/office/officeart/2005/8/layout/hierarchy3"/>
    <dgm:cxn modelId="{D41DBC8C-4628-41F9-8F92-E5D49CE7C768}" type="presParOf" srcId="{C61C8B7D-180C-4432-97FD-DD3CBA0CBBB2}" destId="{2B90B941-EE97-45A4-8128-92CB319CED55}" srcOrd="2" destOrd="0" presId="urn:microsoft.com/office/officeart/2005/8/layout/hierarchy3"/>
    <dgm:cxn modelId="{2BFD69BE-783C-4290-8A5D-A67DBDEEB786}" type="presParOf" srcId="{C61C8B7D-180C-4432-97FD-DD3CBA0CBBB2}" destId="{04715F82-E56C-4FF1-83A2-4AB52DB32E5E}" srcOrd="3" destOrd="0" presId="urn:microsoft.com/office/officeart/2005/8/layout/hierarchy3"/>
    <dgm:cxn modelId="{41163351-505C-4AD5-B962-ACDEBDC6F8B8}" type="presParOf" srcId="{DC1DDD40-79EB-4BE6-875B-B6B4E6BF22E6}" destId="{E9737EB1-66C0-47F8-9B9C-77E14DF97E11}" srcOrd="1" destOrd="0" presId="urn:microsoft.com/office/officeart/2005/8/layout/hierarchy3"/>
    <dgm:cxn modelId="{A55E5BBD-3A80-4A89-9BC9-0AF397F8704D}" type="presParOf" srcId="{E9737EB1-66C0-47F8-9B9C-77E14DF97E11}" destId="{8297AE8C-F0EE-414C-B153-5C5DFE9E3B49}" srcOrd="0" destOrd="0" presId="urn:microsoft.com/office/officeart/2005/8/layout/hierarchy3"/>
    <dgm:cxn modelId="{9E19B095-FBAF-4272-9FFC-C1B51126E709}" type="presParOf" srcId="{8297AE8C-F0EE-414C-B153-5C5DFE9E3B49}" destId="{4EE72499-EC22-43EF-9C64-312CD7A9FAF0}" srcOrd="0" destOrd="0" presId="urn:microsoft.com/office/officeart/2005/8/layout/hierarchy3"/>
    <dgm:cxn modelId="{C78A6463-1302-494C-95A3-F2B402BA59CD}" type="presParOf" srcId="{8297AE8C-F0EE-414C-B153-5C5DFE9E3B49}" destId="{B3EF330C-3A0E-4739-B08C-39E5DACCBFC7}" srcOrd="1" destOrd="0" presId="urn:microsoft.com/office/officeart/2005/8/layout/hierarchy3"/>
    <dgm:cxn modelId="{23004BC9-1E77-4BC0-AF07-666E61EBFCE5}" type="presParOf" srcId="{E9737EB1-66C0-47F8-9B9C-77E14DF97E11}" destId="{D7E70C15-4055-43E3-BF75-589576B4419D}" srcOrd="1" destOrd="0" presId="urn:microsoft.com/office/officeart/2005/8/layout/hierarchy3"/>
    <dgm:cxn modelId="{6308C2A2-94C3-4975-BA30-8B5670F47F55}" type="presParOf" srcId="{D7E70C15-4055-43E3-BF75-589576B4419D}" destId="{0DDE72AE-D744-42D5-96AF-4ABD6EBEE711}" srcOrd="0" destOrd="0" presId="urn:microsoft.com/office/officeart/2005/8/layout/hierarchy3"/>
    <dgm:cxn modelId="{223E3A4C-93E4-4B05-9FC0-2C56D3C99118}" type="presParOf" srcId="{D7E70C15-4055-43E3-BF75-589576B4419D}" destId="{30252BE7-36B9-4FF8-854C-C82D365525BA}" srcOrd="1" destOrd="0" presId="urn:microsoft.com/office/officeart/2005/8/layout/hierarchy3"/>
    <dgm:cxn modelId="{EB4CA593-0834-4031-89C0-A83BF4BBB4FB}" type="presParOf" srcId="{D7E70C15-4055-43E3-BF75-589576B4419D}" destId="{9B827A8C-A0C4-4D5A-AD35-6D5684C1906F}" srcOrd="2" destOrd="0" presId="urn:microsoft.com/office/officeart/2005/8/layout/hierarchy3"/>
    <dgm:cxn modelId="{BEA1887A-660B-4A04-A5D8-D35AE1868C61}" type="presParOf" srcId="{D7E70C15-4055-43E3-BF75-589576B4419D}" destId="{A5661F91-7517-4B9A-88AE-845EE3FB70D0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8DD899-B504-4FA4-826C-8E348BBD1A9B}">
      <dsp:nvSpPr>
        <dsp:cNvPr id="0" name=""/>
        <dsp:cNvSpPr/>
      </dsp:nvSpPr>
      <dsp:spPr>
        <a:xfrm>
          <a:off x="0" y="17772"/>
          <a:ext cx="2354816" cy="632193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marL="0" lvl="0" indent="0" algn="ctr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Active</a:t>
          </a:r>
          <a:endParaRPr lang="he-IL" sz="4400" kern="1200"/>
        </a:p>
      </dsp:txBody>
      <dsp:txXfrm>
        <a:off x="18516" y="36288"/>
        <a:ext cx="2317784" cy="595161"/>
      </dsp:txXfrm>
    </dsp:sp>
    <dsp:sp modelId="{A11F1615-18F9-49DA-9E4F-3C85C6980FA9}">
      <dsp:nvSpPr>
        <dsp:cNvPr id="0" name=""/>
        <dsp:cNvSpPr/>
      </dsp:nvSpPr>
      <dsp:spPr>
        <a:xfrm>
          <a:off x="235481" y="649965"/>
          <a:ext cx="346805" cy="1021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21318"/>
              </a:lnTo>
              <a:lnTo>
                <a:pt x="346805" y="1021318"/>
              </a:lnTo>
            </a:path>
          </a:pathLst>
        </a:custGeom>
        <a:noFill/>
        <a:ln w="25400" cap="flat" cmpd="sng" algn="ctr">
          <a:solidFill>
            <a:schemeClr val="dk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dk1"/>
        </a:lnRef>
        <a:fillRef idx="0">
          <a:schemeClr val="dk1"/>
        </a:fillRef>
        <a:effectRef idx="1">
          <a:schemeClr val="dk1"/>
        </a:effectRef>
        <a:fontRef idx="minor">
          <a:schemeClr val="tx1"/>
        </a:fontRef>
      </dsp:style>
    </dsp:sp>
    <dsp:sp modelId="{7B8C7EEA-7622-4761-A6EE-0BA143983737}">
      <dsp:nvSpPr>
        <dsp:cNvPr id="0" name=""/>
        <dsp:cNvSpPr/>
      </dsp:nvSpPr>
      <dsp:spPr>
        <a:xfrm>
          <a:off x="582287" y="1062110"/>
          <a:ext cx="5832800" cy="1218346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accent4">
              <a:shade val="50000"/>
            </a:schemeClr>
          </a:solidFill>
          <a:prstDash val="solid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u="sng" kern="1200">
              <a:solidFill>
                <a:schemeClr val="bg1"/>
              </a:solidFill>
            </a:rPr>
            <a:t>Body Powered</a:t>
          </a:r>
          <a:endParaRPr lang="he-IL" sz="2400" u="sng" kern="1200">
            <a:solidFill>
              <a:schemeClr val="bg1"/>
            </a:solidFill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400" kern="1200">
              <a:solidFill>
                <a:schemeClr val="bg1"/>
              </a:solidFill>
            </a:rPr>
            <a:t>Requires a lot of power</a:t>
          </a:r>
          <a:endParaRPr lang="he-IL" sz="2400" kern="1200">
            <a:solidFill>
              <a:schemeClr val="bg1"/>
            </a:solidFill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>
              <a:solidFill>
                <a:schemeClr val="bg1"/>
              </a:solidFill>
              <a:ea typeface="+mn-lt"/>
              <a:cs typeface="+mn-lt"/>
            </a:rPr>
            <a:t>Open and close gripper</a:t>
          </a:r>
          <a:endParaRPr lang="he-IL" sz="2400" kern="1200">
            <a:solidFill>
              <a:schemeClr val="bg1"/>
            </a:solidFill>
          </a:endParaRPr>
        </a:p>
      </dsp:txBody>
      <dsp:txXfrm>
        <a:off x="617971" y="1097794"/>
        <a:ext cx="5761432" cy="1146978"/>
      </dsp:txXfrm>
    </dsp:sp>
    <dsp:sp modelId="{2B90B941-EE97-45A4-8128-92CB319CED55}">
      <dsp:nvSpPr>
        <dsp:cNvPr id="0" name=""/>
        <dsp:cNvSpPr/>
      </dsp:nvSpPr>
      <dsp:spPr>
        <a:xfrm>
          <a:off x="235481" y="649965"/>
          <a:ext cx="346805" cy="31935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93500"/>
              </a:lnTo>
              <a:lnTo>
                <a:pt x="346805" y="3193500"/>
              </a:lnTo>
            </a:path>
          </a:pathLst>
        </a:custGeom>
        <a:noFill/>
        <a:ln w="25400" cap="flat" cmpd="sng" algn="ctr">
          <a:solidFill>
            <a:schemeClr val="dk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dk1"/>
        </a:lnRef>
        <a:fillRef idx="0">
          <a:schemeClr val="dk1"/>
        </a:fillRef>
        <a:effectRef idx="1">
          <a:schemeClr val="dk1"/>
        </a:effectRef>
        <a:fontRef idx="minor">
          <a:schemeClr val="tx1"/>
        </a:fontRef>
      </dsp:style>
    </dsp:sp>
    <dsp:sp modelId="{04715F82-E56C-4FF1-83A2-4AB52DB32E5E}">
      <dsp:nvSpPr>
        <dsp:cNvPr id="0" name=""/>
        <dsp:cNvSpPr/>
      </dsp:nvSpPr>
      <dsp:spPr>
        <a:xfrm>
          <a:off x="582287" y="2707072"/>
          <a:ext cx="5832800" cy="2272787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accent4">
              <a:shade val="50000"/>
            </a:schemeClr>
          </a:solidFill>
          <a:prstDash val="solid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u="sng" kern="1200">
              <a:solidFill>
                <a:schemeClr val="bg1"/>
              </a:solidFill>
              <a:ea typeface="+mj-lt"/>
              <a:cs typeface="+mj-lt"/>
            </a:rPr>
            <a:t>Electro Mechanic: </a:t>
          </a:r>
          <a:r>
            <a:rPr lang="en-US" sz="2400" kern="1200">
              <a:solidFill>
                <a:schemeClr val="bg1"/>
              </a:solidFill>
              <a:ea typeface="+mn-lt"/>
              <a:cs typeface="+mn-lt"/>
            </a:rPr>
            <a:t>Most common</a:t>
          </a:r>
          <a:r>
            <a:rPr lang="en-US" sz="2400" b="1" kern="1200">
              <a:solidFill>
                <a:schemeClr val="bg1"/>
              </a:solidFill>
              <a:cs typeface="Calibri"/>
            </a:rPr>
            <a:t>– </a:t>
          </a:r>
          <a:r>
            <a:rPr lang="en-US" sz="2400" kern="1200">
              <a:solidFill>
                <a:schemeClr val="bg1"/>
              </a:solidFill>
              <a:cs typeface="Calibri"/>
            </a:rPr>
            <a:t>Surface EMG </a:t>
          </a:r>
          <a:endParaRPr lang="he-IL" sz="2400" kern="1200">
            <a:solidFill>
              <a:schemeClr val="bg1"/>
            </a:solidFill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>
              <a:solidFill>
                <a:schemeClr val="bg1"/>
              </a:solidFill>
              <a:ea typeface="+mn-lt"/>
              <a:cs typeface="+mn-lt"/>
            </a:rPr>
            <a:t>Lots of research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>
              <a:solidFill>
                <a:schemeClr val="bg1"/>
              </a:solidFill>
              <a:ea typeface="+mn-lt"/>
              <a:cs typeface="+mn-lt"/>
            </a:rPr>
            <a:t>Noisy signal , unstable control.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>
              <a:solidFill>
                <a:schemeClr val="bg1"/>
              </a:solidFill>
              <a:ea typeface="+mn-lt"/>
              <a:cs typeface="+mn-lt"/>
            </a:rPr>
            <a:t>Phantom pain</a:t>
          </a:r>
        </a:p>
      </dsp:txBody>
      <dsp:txXfrm>
        <a:off x="648855" y="2773640"/>
        <a:ext cx="5699664" cy="2139651"/>
      </dsp:txXfrm>
    </dsp:sp>
    <dsp:sp modelId="{4EE72499-EC22-43EF-9C64-312CD7A9FAF0}">
      <dsp:nvSpPr>
        <dsp:cNvPr id="0" name=""/>
        <dsp:cNvSpPr/>
      </dsp:nvSpPr>
      <dsp:spPr>
        <a:xfrm>
          <a:off x="7091017" y="3301"/>
          <a:ext cx="2399082" cy="64407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marL="0" lvl="0" indent="0" algn="ctr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Passive</a:t>
          </a:r>
          <a:endParaRPr lang="he-IL" sz="4400" kern="1200"/>
        </a:p>
      </dsp:txBody>
      <dsp:txXfrm>
        <a:off x="7109881" y="22165"/>
        <a:ext cx="2361354" cy="606342"/>
      </dsp:txXfrm>
    </dsp:sp>
    <dsp:sp modelId="{0DDE72AE-D744-42D5-96AF-4ABD6EBEE711}">
      <dsp:nvSpPr>
        <dsp:cNvPr id="0" name=""/>
        <dsp:cNvSpPr/>
      </dsp:nvSpPr>
      <dsp:spPr>
        <a:xfrm>
          <a:off x="7330925" y="647371"/>
          <a:ext cx="669651" cy="12798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9847"/>
              </a:lnTo>
              <a:lnTo>
                <a:pt x="669651" y="1279847"/>
              </a:lnTo>
            </a:path>
          </a:pathLst>
        </a:custGeom>
        <a:noFill/>
        <a:ln w="25400" cap="flat" cmpd="sng" algn="ctr">
          <a:solidFill>
            <a:schemeClr val="dk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dk1"/>
        </a:lnRef>
        <a:fillRef idx="0">
          <a:schemeClr val="dk1"/>
        </a:fillRef>
        <a:effectRef idx="1">
          <a:schemeClr val="dk1"/>
        </a:effectRef>
        <a:fontRef idx="minor">
          <a:schemeClr val="tx1"/>
        </a:fontRef>
      </dsp:style>
    </dsp:sp>
    <dsp:sp modelId="{30252BE7-36B9-4FF8-854C-C82D365525BA}">
      <dsp:nvSpPr>
        <dsp:cNvPr id="0" name=""/>
        <dsp:cNvSpPr/>
      </dsp:nvSpPr>
      <dsp:spPr>
        <a:xfrm>
          <a:off x="8000577" y="1073987"/>
          <a:ext cx="2972221" cy="1706463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accent4">
              <a:shade val="50000"/>
            </a:schemeClr>
          </a:solidFill>
          <a:prstDash val="solid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u="sng" kern="1200">
              <a:solidFill>
                <a:schemeClr val="bg1"/>
              </a:solidFill>
              <a:ea typeface="+mj-lt"/>
              <a:cs typeface="+mj-lt"/>
            </a:rPr>
            <a:t>Esthetic</a:t>
          </a:r>
          <a:endParaRPr lang="he-IL" sz="2400" u="sng" kern="1200">
            <a:solidFill>
              <a:schemeClr val="bg1"/>
            </a:solidFill>
          </a:endParaRPr>
        </a:p>
      </dsp:txBody>
      <dsp:txXfrm>
        <a:off x="8050558" y="1123968"/>
        <a:ext cx="2872259" cy="1606501"/>
      </dsp:txXfrm>
    </dsp:sp>
    <dsp:sp modelId="{9B827A8C-A0C4-4D5A-AD35-6D5684C1906F}">
      <dsp:nvSpPr>
        <dsp:cNvPr id="0" name=""/>
        <dsp:cNvSpPr/>
      </dsp:nvSpPr>
      <dsp:spPr>
        <a:xfrm>
          <a:off x="7330925" y="647371"/>
          <a:ext cx="669651" cy="34129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12926"/>
              </a:lnTo>
              <a:lnTo>
                <a:pt x="669651" y="3412926"/>
              </a:lnTo>
            </a:path>
          </a:pathLst>
        </a:custGeom>
        <a:noFill/>
        <a:ln w="25400" cap="flat" cmpd="sng" algn="ctr">
          <a:solidFill>
            <a:schemeClr val="dk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dk1"/>
        </a:lnRef>
        <a:fillRef idx="0">
          <a:schemeClr val="dk1"/>
        </a:fillRef>
        <a:effectRef idx="1">
          <a:schemeClr val="dk1"/>
        </a:effectRef>
        <a:fontRef idx="minor">
          <a:schemeClr val="tx1"/>
        </a:fontRef>
      </dsp:style>
    </dsp:sp>
    <dsp:sp modelId="{A5661F91-7517-4B9A-88AE-845EE3FB70D0}">
      <dsp:nvSpPr>
        <dsp:cNvPr id="0" name=""/>
        <dsp:cNvSpPr/>
      </dsp:nvSpPr>
      <dsp:spPr>
        <a:xfrm>
          <a:off x="8000577" y="3207066"/>
          <a:ext cx="2972221" cy="1706463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accent4">
              <a:shade val="50000"/>
            </a:schemeClr>
          </a:solidFill>
          <a:prstDash val="solid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u="sng" kern="1200">
              <a:solidFill>
                <a:schemeClr val="bg1"/>
              </a:solidFill>
            </a:rPr>
            <a:t>Functional</a:t>
          </a:r>
          <a:endParaRPr lang="he-IL" sz="2400" u="sng" kern="1200">
            <a:solidFill>
              <a:schemeClr val="bg1"/>
            </a:solidFill>
          </a:endParaRPr>
        </a:p>
      </dsp:txBody>
      <dsp:txXfrm>
        <a:off x="8050558" y="3257047"/>
        <a:ext cx="2872259" cy="16065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972561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>
            <a:off x="1623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C9B6F397-9295-4C9F-B4B0-31BF9D08FE68}" type="datetimeFigureOut">
              <a:rPr lang="he-IL" smtClean="0"/>
              <a:pPr/>
              <a:t>י"ט/אלול/תש"ף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>
            <a:off x="3972561" y="8829966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>
            <a:off x="1623" y="8829966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BBE2A6A1-1652-41B2-B665-7F46B35F79A1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182461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972561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623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43B7BDA-9DDC-4E4C-973D-E4A3E66645CD}" type="datetimeFigureOut">
              <a:rPr lang="he-IL" smtClean="0"/>
              <a:pPr/>
              <a:t>י"ט/אלול/תש"ף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972561" y="8829966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623" y="8829966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C8C92D0D-AF30-4211-86C4-A3B87597F349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71792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מרינה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981432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>
                <a:cs typeface="Calibri"/>
              </a:rPr>
              <a:t>מרינה</a:t>
            </a:r>
          </a:p>
          <a:p>
            <a:r>
              <a:rPr lang="en-US" err="1">
                <a:cs typeface="Calibri"/>
              </a:rPr>
              <a:t>Accelometer</a:t>
            </a:r>
            <a:r>
              <a:rPr lang="he-IL">
                <a:cs typeface="Calibri"/>
              </a:rPr>
              <a:t>- תאוצה קווית בכל הצירים.</a:t>
            </a:r>
          </a:p>
          <a:p>
            <a:r>
              <a:rPr lang="en-US">
                <a:cs typeface="Calibri"/>
              </a:rPr>
              <a:t>Gyroscope</a:t>
            </a:r>
            <a:r>
              <a:rPr lang="he-IL">
                <a:cs typeface="Calibri"/>
              </a:rPr>
              <a:t>- מודד זוויות.</a:t>
            </a:r>
          </a:p>
          <a:p>
            <a:r>
              <a:rPr lang="en-US" err="1">
                <a:cs typeface="Calibri"/>
              </a:rPr>
              <a:t>Magnometer</a:t>
            </a:r>
            <a:r>
              <a:rPr lang="he-IL">
                <a:cs typeface="Calibri"/>
              </a:rPr>
              <a:t>- מודד שדה מגנטי – ניתן למצוא בעזרתו את הצפון.</a:t>
            </a:r>
          </a:p>
          <a:p>
            <a:endParaRPr lang="he-IL">
              <a:cs typeface="Calibri"/>
            </a:endParaRPr>
          </a:p>
          <a:p>
            <a:endParaRPr lang="he-IL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18599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מרינה</a:t>
            </a:r>
          </a:p>
          <a:p>
            <a:r>
              <a:rPr lang="he-IL"/>
              <a:t>מערכת מודולארית אפשר להוסיף </a:t>
            </a:r>
            <a:r>
              <a:rPr lang="he-IL" err="1"/>
              <a:t>להורד</a:t>
            </a:r>
            <a:r>
              <a:rPr lang="he-IL"/>
              <a:t> </a:t>
            </a:r>
            <a:r>
              <a:rPr lang="en-US"/>
              <a:t>FSR</a:t>
            </a:r>
            <a:r>
              <a:rPr lang="he-IL"/>
              <a:t> </a:t>
            </a:r>
            <a:r>
              <a:rPr lang="he-IL" err="1"/>
              <a:t>וואפשר</a:t>
            </a:r>
            <a:r>
              <a:rPr lang="he-IL"/>
              <a:t>  להחליף נגד אל מול </a:t>
            </a:r>
            <a:r>
              <a:rPr lang="en-US"/>
              <a:t>datasheet</a:t>
            </a:r>
            <a:endParaRPr lang="he-IL"/>
          </a:p>
          <a:p>
            <a:r>
              <a:rPr lang="en-US"/>
              <a:t>BNO</a:t>
            </a:r>
            <a:r>
              <a:rPr lang="he-IL"/>
              <a:t> צריך להבין במה להשתמש מוציא הרבה </a:t>
            </a:r>
            <a:r>
              <a:rPr lang="en-US"/>
              <a:t>DATA</a:t>
            </a:r>
            <a:r>
              <a:rPr lang="he-IL"/>
              <a:t>, צריך להבין במי להשתמש ואיך לקרוא . 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928455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מרינה.</a:t>
            </a:r>
          </a:p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86890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sz="1600" b="1" u="sng"/>
              <a:t>מרינה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808018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יהל.</a:t>
            </a:r>
          </a:p>
          <a:p>
            <a:r>
              <a:rPr lang="he-IL"/>
              <a:t>קוד </a:t>
            </a:r>
            <a:r>
              <a:rPr lang="he-IL" err="1"/>
              <a:t>גנרי.חלון</a:t>
            </a:r>
            <a:r>
              <a:rPr lang="he-IL"/>
              <a:t> שרץ ומוצא מתי סכום הערכים בחלון גדול מערך כלשהו 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500347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יהל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33396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יהל.</a:t>
            </a:r>
          </a:p>
          <a:p>
            <a:r>
              <a:rPr lang="he-IL"/>
              <a:t>ניתוח </a:t>
            </a:r>
            <a:r>
              <a:rPr lang="he-IL" err="1"/>
              <a:t>כייונים</a:t>
            </a:r>
            <a:r>
              <a:rPr lang="he-IL"/>
              <a:t> עיקריים של המידע</a:t>
            </a:r>
          </a:p>
          <a:p>
            <a:r>
              <a:rPr lang="he-IL"/>
              <a:t>בשביל להשתמש </a:t>
            </a:r>
            <a:r>
              <a:rPr lang="he-IL" err="1"/>
              <a:t>בג'יירו</a:t>
            </a:r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917350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מרינה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574754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מרינה</a:t>
            </a:r>
          </a:p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675555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מרינה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4503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מרינה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220242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יהל</a:t>
            </a:r>
          </a:p>
          <a:p>
            <a:r>
              <a:rPr lang="he-IL" err="1"/>
              <a:t>פילטרינג</a:t>
            </a:r>
            <a:r>
              <a:rPr lang="he-IL"/>
              <a:t>- פעולת סף ששומרת על הערכים המקוריים ומאפסת את מה שמתחתיה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662901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/>
              <a:t>אם עברתי </a:t>
            </a:r>
            <a:r>
              <a:rPr lang="en-US"/>
              <a:t>TH1</a:t>
            </a:r>
            <a:r>
              <a:rPr lang="he-IL"/>
              <a:t> למשך </a:t>
            </a:r>
            <a:r>
              <a:rPr lang="en-US"/>
              <a:t>TH2</a:t>
            </a:r>
            <a:r>
              <a:rPr lang="he-IL"/>
              <a:t> </a:t>
            </a:r>
          </a:p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79549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יהל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636629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יהל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23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642594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מרינה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236252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מרינה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25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613098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מרינה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43919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יהל]</a:t>
            </a:r>
          </a:p>
          <a:p>
            <a:r>
              <a:rPr lang="he-IL"/>
              <a:t>להרחיב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27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951514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יהל</a:t>
            </a:r>
          </a:p>
          <a:p>
            <a:r>
              <a:rPr lang="he-IL"/>
              <a:t>בעיה: יש הפרש זמנים כלשהו בין תגית </a:t>
            </a:r>
            <a:r>
              <a:rPr lang="en-US"/>
              <a:t>real</a:t>
            </a:r>
            <a:r>
              <a:rPr lang="he-IL"/>
              <a:t> לבין </a:t>
            </a:r>
            <a:r>
              <a:rPr lang="en-US"/>
              <a:t>algo</a:t>
            </a:r>
            <a:endParaRPr lang="he-IL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/>
              <a:t>יכול לנבוע מהזזה של </a:t>
            </a:r>
            <a:r>
              <a:rPr lang="he-IL" err="1"/>
              <a:t>טמפלט</a:t>
            </a:r>
            <a:r>
              <a:rPr lang="he-IL"/>
              <a:t> או מיצוע.</a:t>
            </a:r>
          </a:p>
          <a:p>
            <a:endParaRPr lang="en-US"/>
          </a:p>
          <a:p>
            <a:r>
              <a:rPr lang="he-IL"/>
              <a:t>פתרון: הזמן של </a:t>
            </a:r>
            <a:r>
              <a:rPr lang="en-US"/>
              <a:t>real</a:t>
            </a:r>
            <a:r>
              <a:rPr lang="he-IL"/>
              <a:t> נקבע שרירותית (סוף או התחלה), נגדיר חלון </a:t>
            </a:r>
            <a:r>
              <a:rPr lang="en-US"/>
              <a:t>dt</a:t>
            </a:r>
            <a:r>
              <a:rPr lang="he-IL"/>
              <a:t> בו סביר שאם זוהתה תנועה התגית שלה תופיע שם. נחפש תנועה ב</a:t>
            </a:r>
            <a:r>
              <a:rPr lang="en-US"/>
              <a:t>algo</a:t>
            </a:r>
            <a:r>
              <a:rPr lang="he-IL"/>
              <a:t> באותו מקום שהתרחשה התנועה ב</a:t>
            </a:r>
            <a:r>
              <a:rPr lang="en-US"/>
              <a:t>algo</a:t>
            </a:r>
            <a:r>
              <a:rPr lang="he-IL"/>
              <a:t> נעתיק ל</a:t>
            </a:r>
            <a:r>
              <a:rPr lang="en-US"/>
              <a:t>real</a:t>
            </a:r>
            <a:r>
              <a:rPr lang="he-IL"/>
              <a:t> כתגית של </a:t>
            </a:r>
            <a:r>
              <a:rPr lang="en-US"/>
              <a:t>real</a:t>
            </a:r>
            <a:r>
              <a:rPr lang="he-IL"/>
              <a:t>. בפועל הזזנו את זמן הזיהוי של התגית </a:t>
            </a:r>
            <a:r>
              <a:rPr lang="en-US"/>
              <a:t>real</a:t>
            </a:r>
            <a:r>
              <a:rPr lang="he-IL"/>
              <a:t> להיות תואם את </a:t>
            </a:r>
            <a:r>
              <a:rPr lang="en-US"/>
              <a:t>algo</a:t>
            </a:r>
            <a:r>
              <a:rPr lang="he-IL"/>
              <a:t>, והשארנו את ערכה ללא שינוי.</a:t>
            </a:r>
          </a:p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28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015884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מרינה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29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80484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>
                <a:cs typeface="Calibri"/>
              </a:rPr>
              <a:t>יהל.</a:t>
            </a:r>
          </a:p>
          <a:p>
            <a:r>
              <a:rPr lang="he-IL">
                <a:cs typeface="Calibri"/>
              </a:rPr>
              <a:t>המוטיבציה היא להשתמש ביד שנבנתה על ידי שונית, יד זו הודפסה במדפסת תלת </a:t>
            </a:r>
            <a:r>
              <a:rPr lang="he-IL" err="1">
                <a:cs typeface="Calibri"/>
              </a:rPr>
              <a:t>מימדית</a:t>
            </a:r>
            <a:r>
              <a:rPr lang="he-IL">
                <a:cs typeface="Calibri"/>
              </a:rPr>
              <a:t>.</a:t>
            </a:r>
          </a:p>
          <a:p>
            <a:r>
              <a:rPr lang="he-IL">
                <a:cs typeface="Calibri"/>
              </a:rPr>
              <a:t>אנו רוצים להשיג שליטה על היד בעזרת אותות שמגיעים מהרגל.</a:t>
            </a:r>
          </a:p>
          <a:p>
            <a:r>
              <a:rPr lang="he-IL">
                <a:cs typeface="Calibri"/>
              </a:rPr>
              <a:t>המטרות שלנו הן- 1. מימוש מערכת חישה</a:t>
            </a:r>
          </a:p>
          <a:p>
            <a:r>
              <a:rPr lang="he-IL">
                <a:cs typeface="Calibri"/>
              </a:rPr>
              <a:t>2. איסוף מידע</a:t>
            </a:r>
          </a:p>
          <a:p>
            <a:r>
              <a:rPr lang="he-IL">
                <a:cs typeface="Calibri"/>
              </a:rPr>
              <a:t>3. ביצוע עיבוד וזיהוי של 3 תנועות לפחות</a:t>
            </a:r>
          </a:p>
          <a:p>
            <a:r>
              <a:rPr lang="he-IL">
                <a:cs typeface="Calibri"/>
              </a:rPr>
              <a:t>השלבים בהם נבצע זאת הם על ידי הרכבת מערכת החישה, בחירת תנועות, ביצוע איסוף הנתונים ומימוש מסווג .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421091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מרינה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30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843553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יהל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31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840145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יהל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32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266285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TPR</a:t>
            </a:r>
            <a:r>
              <a:rPr lang="he-IL"/>
              <a:t> טוב יותר בדוגמה 2 אך </a:t>
            </a:r>
            <a:r>
              <a:rPr lang="en-US"/>
              <a:t>FPR</a:t>
            </a:r>
            <a:r>
              <a:rPr lang="he-IL"/>
              <a:t> טוב יותר בדוגמה 1- הדרישה החשובה לנו ביותר היא </a:t>
            </a:r>
            <a:r>
              <a:rPr lang="en-US"/>
              <a:t>FPR</a:t>
            </a:r>
            <a:r>
              <a:rPr lang="he-IL"/>
              <a:t> ולכן לפי צורך המשתמש בחרנו </a:t>
            </a:r>
            <a:r>
              <a:rPr lang="he-IL" err="1"/>
              <a:t>בספים</a:t>
            </a:r>
            <a:r>
              <a:rPr lang="he-IL"/>
              <a:t> של דוגמה 1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33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740279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מרינה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34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442078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מרינה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35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445642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Rates</a:t>
            </a:r>
            <a:r>
              <a:rPr lang="he-IL"/>
              <a:t> בלי </a:t>
            </a:r>
            <a:r>
              <a:rPr lang="en-US"/>
              <a:t>tap</a:t>
            </a:r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36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358109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יהל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37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600666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מרינה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38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511160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39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08979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יהל.</a:t>
            </a:r>
          </a:p>
          <a:p>
            <a:r>
              <a:rPr lang="he-IL"/>
              <a:t>מסקירת ספרות שביצענו למדנו כי   </a:t>
            </a:r>
            <a:r>
              <a:rPr lang="he-IL" err="1"/>
              <a:t>ההביטים</a:t>
            </a:r>
            <a:r>
              <a:rPr lang="he-IL"/>
              <a:t> שנפגעים עקב איבוד יד הם: בולטים במצגת </a:t>
            </a:r>
          </a:p>
          <a:p>
            <a:r>
              <a:rPr lang="he-IL"/>
              <a:t>יש </a:t>
            </a:r>
            <a:r>
              <a:rPr lang="he-IL" err="1"/>
              <a:t>טריידאוף</a:t>
            </a:r>
            <a:r>
              <a:rPr lang="he-IL"/>
              <a:t> בין אמינות לבין אינטואיטיביות וזמן אימון</a:t>
            </a:r>
          </a:p>
          <a:p>
            <a:r>
              <a:rPr lang="he-IL"/>
              <a:t>להדגיש שהחסרונות הם עבור חלק מהפתרונות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31529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מרינה.</a:t>
            </a:r>
          </a:p>
          <a:p>
            <a:r>
              <a:rPr lang="he-IL"/>
              <a:t>צרכים עיקריים שעלו בסקירת הספרות:</a:t>
            </a:r>
            <a:br>
              <a:rPr lang="en-US"/>
            </a:br>
            <a:r>
              <a:rPr lang="he-IL"/>
              <a:t>זיהוי אמין כמו בדוגמא של יהל כמה שפחות זיהויי שווא תוך שמירה על אחוז זיהוי נכון גבוהה</a:t>
            </a:r>
          </a:p>
          <a:p>
            <a:r>
              <a:rPr lang="he-IL"/>
              <a:t>בנוסף שליטה אינטואיטיבית כמו בבולטים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44111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מרינה</a:t>
            </a:r>
          </a:p>
          <a:p>
            <a:r>
              <a:rPr lang="he-IL"/>
              <a:t>תלוי בצורך המשתמש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67148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>
                <a:cs typeface="Calibri"/>
              </a:rPr>
              <a:t>יהל</a:t>
            </a:r>
          </a:p>
          <a:p>
            <a:r>
              <a:rPr lang="he-IL">
                <a:cs typeface="Calibri"/>
              </a:rPr>
              <a:t>להדגיש שהפתרון מתבסס על הרגל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C92D0D-AF30-4211-86C4-A3B87597F349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he-I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495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>
                <a:cs typeface="Calibri"/>
              </a:rPr>
              <a:t>יהל</a:t>
            </a:r>
          </a:p>
          <a:p>
            <a:r>
              <a:rPr lang="he-IL">
                <a:cs typeface="Calibri"/>
              </a:rPr>
              <a:t>תזכורת קצרה :עקרון של מחלק מתח</a:t>
            </a:r>
          </a:p>
          <a:p>
            <a:r>
              <a:rPr lang="he-IL">
                <a:cs typeface="Calibri"/>
              </a:rPr>
              <a:t>לחץ עולה התנגדות קטנה -&gt; מתח עולה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78437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>
                <a:cs typeface="Calibri"/>
              </a:rPr>
              <a:t>יהל</a:t>
            </a:r>
          </a:p>
          <a:p>
            <a:r>
              <a:rPr lang="he-IL">
                <a:cs typeface="Calibri"/>
              </a:rPr>
              <a:t>עם התנועות שבחרנו הוא מאוד רועש ואין דפוס חוזר. ולכן החלטנו לא להשתמש בו- עדיף להשתמש בו בתנועות </a:t>
            </a:r>
            <a:r>
              <a:rPr lang="he-IL" b="1" u="sng">
                <a:cs typeface="Calibri"/>
              </a:rPr>
              <a:t>ממושכות</a:t>
            </a:r>
            <a:endParaRPr lang="en-US" b="1" u="sng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76483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IPL Logo final">
            <a:hlinkClick r:id="" action="ppaction://media"/>
            <a:extLst>
              <a:ext uri="{FF2B5EF4-FFF2-40B4-BE49-F238E27FC236}">
                <a16:creationId xmlns:a16="http://schemas.microsoft.com/office/drawing/2014/main" id="{67413B2E-11F5-417C-BFBA-9F7A9F9F87AD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07051" y="94800"/>
            <a:ext cx="1321875" cy="9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324601"/>
            <a:ext cx="2844800" cy="365125"/>
          </a:xfrm>
        </p:spPr>
        <p:txBody>
          <a:bodyPr/>
          <a:lstStyle/>
          <a:p>
            <a:r>
              <a:rPr lang="en-US"/>
              <a:t>#</a:t>
            </a:r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5334000" y="685800"/>
            <a:ext cx="1447801" cy="431967"/>
          </a:xfrm>
          <a:prstGeom prst="rect">
            <a:avLst/>
          </a:prstGeom>
        </p:spPr>
        <p:txBody>
          <a:bodyPr vert="horz" lIns="91440" tIns="45720" rIns="91440" bIns="45720" rtlCol="1" anchor="t">
            <a:normAutofit fontScale="85000" lnSpcReduction="20000"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he-IL" sz="1800" b="1" kern="1200" baseline="0" dirty="0" smtClean="0">
                <a:solidFill>
                  <a:srgbClr val="00214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sz="1600" b="0">
                <a:solidFill>
                  <a:srgbClr val="AD13A9"/>
                </a:solidFill>
                <a:latin typeface="+mj-lt"/>
              </a:rPr>
              <a:t>Signal and Image Processing Lab.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65763275-E015-4557-9843-69DB6466792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115" y="152400"/>
            <a:ext cx="1103571" cy="54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3DCBB1-FA70-49E1-8929-A86EE597193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54" y="152400"/>
            <a:ext cx="1876916" cy="540000"/>
          </a:xfrm>
          <a:prstGeom prst="rect">
            <a:avLst/>
          </a:prstGeom>
        </p:spPr>
      </p:pic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F7E7639E-9572-4ACA-AECB-DE9B3A594AD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797" y="152400"/>
            <a:ext cx="1517403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33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0" dur="1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  <p:bldLst>
      <p:bldP spid="1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 rtl="0"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 rtl="0">
              <a:defRPr/>
            </a:lvl1pPr>
            <a:lvl2pPr algn="l" rtl="0">
              <a:defRPr/>
            </a:lvl2pPr>
            <a:lvl3pPr algn="l" rtl="0">
              <a:defRPr/>
            </a:lvl3pPr>
            <a:lvl4pPr algn="l" rtl="0">
              <a:defRPr/>
            </a:lvl4pPr>
            <a:lvl5pPr algn="l" rtl="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400799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B01D9778-10B4-40FB-B4E4-44FA89A8663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94A9CF0C-7923-49E1-94E1-D5F56375E2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2075"/>
            <a:ext cx="1103571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352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  <a:alpha val="4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82F35-29BF-4127-A4F3-CE8B20D358F7}" type="datetime1">
              <a:rPr lang="en-US" smtClean="0"/>
              <a:t>08/09/20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D9778-10B4-40FB-B4E4-44FA89A866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1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</p:sldLayoutIdLst>
  <p:hf hdr="0" ftr="0" dt="0"/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ifaup.co.il/community/haifa-3d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1427" y="569912"/>
            <a:ext cx="8749145" cy="2365375"/>
          </a:xfrm>
        </p:spPr>
        <p:txBody>
          <a:bodyPr>
            <a:normAutofit fontScale="90000"/>
          </a:bodyPr>
          <a:lstStyle/>
          <a:p>
            <a:pPr rtl="0"/>
            <a:br>
              <a:rPr lang="en-US" sz="2400" b="1">
                <a:solidFill>
                  <a:srgbClr val="3161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2400" b="1">
                <a:solidFill>
                  <a:srgbClr val="3161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100" b="1">
                <a:solidFill>
                  <a:srgbClr val="3161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</a:t>
            </a:r>
            <a:r>
              <a:rPr lang="en-US" sz="3100">
                <a:solidFill>
                  <a:srgbClr val="002060"/>
                </a:solidFill>
              </a:rPr>
              <a:t> </a:t>
            </a:r>
            <a:r>
              <a:rPr lang="en-US" sz="3100" b="1">
                <a:solidFill>
                  <a:srgbClr val="3161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</a:t>
            </a:r>
            <a:br>
              <a:rPr lang="en-US" sz="2400">
                <a:solidFill>
                  <a:srgbClr val="002060"/>
                </a:solidFill>
              </a:rPr>
            </a:br>
            <a:br>
              <a:rPr lang="en-US" sz="2000">
                <a:solidFill>
                  <a:srgbClr val="002060"/>
                </a:solidFill>
              </a:rPr>
            </a:br>
            <a:r>
              <a:rPr lang="en-US" sz="4900" b="1">
                <a:solidFill>
                  <a:srgbClr val="3161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Interface Design for Low Cost 3D Printed Prosthetic Hand</a:t>
            </a:r>
            <a:endParaRPr lang="en-US">
              <a:solidFill>
                <a:srgbClr val="00206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1200" y="3123983"/>
            <a:ext cx="7385228" cy="3505200"/>
          </a:xfrm>
        </p:spPr>
        <p:txBody>
          <a:bodyPr>
            <a:noAutofit/>
          </a:bodyPr>
          <a:lstStyle/>
          <a:p>
            <a:pPr algn="l" rtl="0"/>
            <a:r>
              <a:rPr lang="en-US" sz="2800" b="1">
                <a:solidFill>
                  <a:srgbClr val="002060"/>
                </a:solidFill>
              </a:rPr>
              <a:t>Students:</a:t>
            </a:r>
            <a:r>
              <a:rPr lang="en-US" sz="2800">
                <a:solidFill>
                  <a:srgbClr val="002060"/>
                </a:solidFill>
              </a:rPr>
              <a:t> </a:t>
            </a:r>
            <a:r>
              <a:rPr lang="en-US" sz="2800" err="1">
                <a:solidFill>
                  <a:schemeClr val="tx1"/>
                </a:solidFill>
              </a:rPr>
              <a:t>Yahel</a:t>
            </a:r>
            <a:r>
              <a:rPr lang="en-US" sz="2800">
                <a:solidFill>
                  <a:schemeClr val="tx1"/>
                </a:solidFill>
              </a:rPr>
              <a:t> Solomon</a:t>
            </a:r>
            <a:r>
              <a:rPr lang="en-US" sz="2800">
                <a:solidFill>
                  <a:srgbClr val="002060"/>
                </a:solidFill>
              </a:rPr>
              <a:t>, </a:t>
            </a:r>
            <a:r>
              <a:rPr lang="en-US" sz="2800">
                <a:solidFill>
                  <a:schemeClr val="tx1">
                    <a:lumMod val="95000"/>
                    <a:lumOff val="5000"/>
                  </a:schemeClr>
                </a:solidFill>
              </a:rPr>
              <a:t>Marina </a:t>
            </a:r>
            <a:r>
              <a:rPr lang="en-US" sz="2800" err="1">
                <a:solidFill>
                  <a:schemeClr val="tx1">
                    <a:lumMod val="95000"/>
                    <a:lumOff val="5000"/>
                  </a:schemeClr>
                </a:solidFill>
              </a:rPr>
              <a:t>Mearkovich</a:t>
            </a:r>
            <a:endParaRPr lang="en-US" sz="2800">
              <a:solidFill>
                <a:srgbClr val="002060"/>
              </a:solidFill>
            </a:endParaRPr>
          </a:p>
          <a:p>
            <a:pPr algn="l" rtl="0"/>
            <a:r>
              <a:rPr lang="en-US" sz="2800" b="1">
                <a:solidFill>
                  <a:srgbClr val="002060"/>
                </a:solidFill>
              </a:rPr>
              <a:t>Supervisor: </a:t>
            </a:r>
            <a:r>
              <a:rPr lang="en-US" sz="2800" err="1">
                <a:solidFill>
                  <a:schemeClr val="tx1">
                    <a:lumMod val="95000"/>
                    <a:lumOff val="5000"/>
                  </a:schemeClr>
                </a:solidFill>
              </a:rPr>
              <a:t>Shunit</a:t>
            </a:r>
            <a:r>
              <a:rPr lang="en-US" sz="28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800" err="1">
                <a:solidFill>
                  <a:schemeClr val="tx1">
                    <a:lumMod val="95000"/>
                    <a:lumOff val="5000"/>
                  </a:schemeClr>
                </a:solidFill>
              </a:rPr>
              <a:t>Polinsky</a:t>
            </a:r>
            <a:endParaRPr lang="en-US" sz="2800">
              <a:solidFill>
                <a:srgbClr val="002060"/>
              </a:solidFill>
            </a:endParaRPr>
          </a:p>
          <a:p>
            <a:pPr algn="l" rtl="0"/>
            <a:endParaRPr lang="he-IL" sz="2000"/>
          </a:p>
          <a:p>
            <a:pPr algn="l" rtl="0"/>
            <a:r>
              <a:rPr lang="en-US" sz="2400" b="1">
                <a:solidFill>
                  <a:srgbClr val="002060"/>
                </a:solidFill>
                <a:cs typeface="+mj-cs"/>
              </a:rPr>
              <a:t>Semester:  </a:t>
            </a:r>
            <a:r>
              <a:rPr lang="en-US" sz="2400">
                <a:solidFill>
                  <a:schemeClr val="tx1"/>
                </a:solidFill>
                <a:cs typeface="+mj-cs"/>
              </a:rPr>
              <a:t>Winter,  2020</a:t>
            </a:r>
          </a:p>
          <a:p>
            <a:pPr algn="l" rtl="0"/>
            <a:r>
              <a:rPr lang="en-US" sz="2400" b="1">
                <a:solidFill>
                  <a:srgbClr val="002060"/>
                </a:solidFill>
                <a:cs typeface="+mj-cs"/>
              </a:rPr>
              <a:t>Date:   </a:t>
            </a:r>
            <a:r>
              <a:rPr lang="en-US" sz="2400">
                <a:solidFill>
                  <a:schemeClr val="tx1"/>
                </a:solidFill>
                <a:cs typeface="+mj-cs"/>
              </a:rPr>
              <a:t>08/09/2020</a:t>
            </a:r>
            <a:r>
              <a:rPr lang="en-US" sz="2400">
                <a:solidFill>
                  <a:srgbClr val="002060"/>
                </a:solidFill>
                <a:cs typeface="+mj-cs"/>
              </a:rPr>
              <a:t> </a:t>
            </a:r>
            <a:endParaRPr lang="he-IL" sz="2400">
              <a:solidFill>
                <a:srgbClr val="002060"/>
              </a:solidFill>
              <a:cs typeface="+mj-cs"/>
            </a:endParaRPr>
          </a:p>
          <a:p>
            <a:pPr algn="l" rtl="0"/>
            <a:endParaRPr lang="en-US" sz="2800">
              <a:solidFill>
                <a:srgbClr val="002060"/>
              </a:solidFill>
            </a:endParaRPr>
          </a:p>
          <a:p>
            <a:pPr algn="l" rtl="0"/>
            <a:r>
              <a:rPr lang="en-US" sz="2800" b="1">
                <a:solidFill>
                  <a:srgbClr val="002060"/>
                </a:solidFill>
              </a:rPr>
              <a:t>In collaboration with: </a:t>
            </a:r>
            <a:r>
              <a:rPr lang="en-US" sz="28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80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Haifa 3D</a:t>
            </a:r>
            <a:endParaRPr lang="en-US" sz="2800">
              <a:solidFill>
                <a:schemeClr val="tx1"/>
              </a:solidFill>
            </a:endParaRPr>
          </a:p>
          <a:p>
            <a:pPr algn="l" rtl="0"/>
            <a:endParaRPr lang="en-US" sz="2800"/>
          </a:p>
          <a:p>
            <a:pPr algn="l" rtl="0"/>
            <a:endParaRPr lang="he-IL" sz="2800"/>
          </a:p>
          <a:p>
            <a:pPr algn="l" rtl="0"/>
            <a:endParaRPr lang="en-US" sz="2800"/>
          </a:p>
          <a:p>
            <a:pPr algn="l" rtl="0"/>
            <a:endParaRPr lang="en-US" sz="2800"/>
          </a:p>
          <a:p>
            <a:pPr algn="l" rtl="0"/>
            <a:endParaRPr lang="en-US" sz="2800"/>
          </a:p>
          <a:p>
            <a:pPr algn="l" rtl="0"/>
            <a:endParaRPr lang="en-US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967809-7580-4FFC-A088-E03A8B42CAE2}"/>
              </a:ext>
            </a:extLst>
          </p:cNvPr>
          <p:cNvPicPr/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3460" y="5105400"/>
            <a:ext cx="1892968" cy="14614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85076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1" anchor="ctr">
            <a:normAutofit/>
          </a:bodyPr>
          <a:lstStyle/>
          <a:p>
            <a:r>
              <a:rPr lang="en-US" sz="6000" b="1">
                <a:solidFill>
                  <a:srgbClr val="3161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Sensor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267" y="1413294"/>
            <a:ext cx="8729133" cy="5170068"/>
          </a:xfrm>
        </p:spPr>
        <p:txBody>
          <a:bodyPr vert="horz" lIns="91440" tIns="45720" rIns="91440" bIns="45720" rtlCol="1" anchor="t">
            <a:normAutofit lnSpcReduction="10000"/>
          </a:bodyPr>
          <a:lstStyle/>
          <a:p>
            <a:r>
              <a:rPr lang="en-US">
                <a:cs typeface="Calibri"/>
              </a:rPr>
              <a:t>BNO055 - IMU</a:t>
            </a:r>
          </a:p>
          <a:p>
            <a:pPr marL="457200" lvl="1" indent="0">
              <a:buNone/>
            </a:pPr>
            <a:r>
              <a:rPr lang="en-US">
                <a:cs typeface="Calibri"/>
              </a:rPr>
              <a:t>Consists of three sensor units- accelerometer</a:t>
            </a:r>
            <a:r>
              <a:rPr lang="en-US"/>
              <a:t>, gyroscope and magnetometer.</a:t>
            </a:r>
            <a:endParaRPr lang="en-US">
              <a:cs typeface="Calibri"/>
            </a:endParaRPr>
          </a:p>
          <a:p>
            <a:pPr marL="457200" lvl="1" indent="0">
              <a:buNone/>
            </a:pPr>
            <a:r>
              <a:rPr lang="en-US" b="1" u="sng">
                <a:cs typeface="Calibri"/>
              </a:rPr>
              <a:t>Measurements used:</a:t>
            </a:r>
          </a:p>
          <a:p>
            <a:pPr lvl="1"/>
            <a:r>
              <a:rPr lang="en-US" b="1">
                <a:cs typeface="Calibri"/>
              </a:rPr>
              <a:t>Angular velocity: </a:t>
            </a:r>
            <a:r>
              <a:rPr lang="en-US">
                <a:cs typeface="Calibri"/>
              </a:rPr>
              <a:t>Three axis (</a:t>
            </a:r>
            <a:r>
              <a:rPr lang="en-US" err="1">
                <a:cs typeface="Calibri"/>
              </a:rPr>
              <a:t>x,y,z</a:t>
            </a:r>
            <a:r>
              <a:rPr lang="en-US">
                <a:cs typeface="Calibri"/>
              </a:rPr>
              <a:t>) angular velocity data (gyro) in rad/s.</a:t>
            </a:r>
          </a:p>
          <a:p>
            <a:r>
              <a:rPr lang="en-US">
                <a:cs typeface="Calibri"/>
              </a:rPr>
              <a:t>ESP32 – controller board</a:t>
            </a:r>
          </a:p>
          <a:p>
            <a:pPr lvl="1"/>
            <a:r>
              <a:rPr lang="en-US">
                <a:cs typeface="Calibri"/>
              </a:rPr>
              <a:t>Receives input from IMU using I2C communication. </a:t>
            </a:r>
          </a:p>
          <a:p>
            <a:pPr lvl="1"/>
            <a:r>
              <a:rPr lang="en-US">
                <a:cs typeface="Calibri"/>
              </a:rPr>
              <a:t>Arduino code written to receive Data at 50[Hz] sample rate.</a:t>
            </a:r>
            <a:br>
              <a:rPr lang="en-US" sz="1600">
                <a:cs typeface="Calibri"/>
              </a:rPr>
            </a:br>
            <a:endParaRPr lang="el-GR" sz="1600">
              <a:cs typeface="Calibri"/>
            </a:endParaRPr>
          </a:p>
          <a:p>
            <a:pPr marL="0" indent="0">
              <a:buNone/>
            </a:pPr>
            <a:endParaRPr lang="en-US">
              <a:solidFill>
                <a:srgbClr val="002060"/>
              </a:solidFill>
              <a:cs typeface="Calibri"/>
            </a:endParaRPr>
          </a:p>
          <a:p>
            <a:pPr marL="457200" lvl="1" indent="0">
              <a:buNone/>
            </a:pPr>
            <a:endParaRPr lang="en-US">
              <a:solidFill>
                <a:srgbClr val="002060"/>
              </a:solidFill>
              <a:cs typeface="Calibri"/>
            </a:endParaRPr>
          </a:p>
          <a:p>
            <a:pPr marL="0" indent="0">
              <a:buNone/>
            </a:pPr>
            <a:endParaRPr lang="en-US">
              <a:solidFill>
                <a:srgbClr val="002060"/>
              </a:solidFill>
              <a:cs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2050" name="Picture 2" descr="תוצאת תמונה עבור ‪bno055‬‏">
            <a:extLst>
              <a:ext uri="{FF2B5EF4-FFF2-40B4-BE49-F238E27FC236}">
                <a16:creationId xmlns:a16="http://schemas.microsoft.com/office/drawing/2014/main" id="{A42B7ABD-6D3C-4D1A-B141-938911C9C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400" y="1482307"/>
            <a:ext cx="1916112" cy="180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E4A0DCD9-0D2D-4225-8BC7-E2FE384168F6}"/>
              </a:ext>
            </a:extLst>
          </p:cNvPr>
          <p:cNvSpPr txBox="1"/>
          <p:nvPr/>
        </p:nvSpPr>
        <p:spPr>
          <a:xfrm>
            <a:off x="9809697" y="3285706"/>
            <a:ext cx="114351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/>
              <a:t>Adafruit©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76298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06314-AC95-467C-B292-85713D45B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1" anchor="ctr">
            <a:normAutofit/>
          </a:bodyPr>
          <a:lstStyle/>
          <a:p>
            <a:r>
              <a:rPr lang="en-US" sz="6000" b="1">
                <a:solidFill>
                  <a:srgbClr val="3161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Electrical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38552-2198-4523-A8C2-F3A900C55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B08A58BA-9410-4B77-8133-C2DB12244B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" t="8861" r="7872"/>
          <a:stretch/>
        </p:blipFill>
        <p:spPr>
          <a:xfrm>
            <a:off x="1887167" y="1828800"/>
            <a:ext cx="8516823" cy="406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54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F32C8A78-BFE8-482C-A73D-3CA57FEF7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14" name="קבוצה 13">
            <a:extLst>
              <a:ext uri="{FF2B5EF4-FFF2-40B4-BE49-F238E27FC236}">
                <a16:creationId xmlns:a16="http://schemas.microsoft.com/office/drawing/2014/main" id="{6AFEF538-0A15-4FBC-9232-6B716709F616}"/>
              </a:ext>
            </a:extLst>
          </p:cNvPr>
          <p:cNvGrpSpPr/>
          <p:nvPr/>
        </p:nvGrpSpPr>
        <p:grpSpPr>
          <a:xfrm>
            <a:off x="2991219" y="1300309"/>
            <a:ext cx="5497417" cy="5465615"/>
            <a:chOff x="11065734" y="22194395"/>
            <a:chExt cx="7909861" cy="7864103"/>
          </a:xfrm>
        </p:grpSpPr>
        <p:pic>
          <p:nvPicPr>
            <p:cNvPr id="15" name="תמונה 14">
              <a:extLst>
                <a:ext uri="{FF2B5EF4-FFF2-40B4-BE49-F238E27FC236}">
                  <a16:creationId xmlns:a16="http://schemas.microsoft.com/office/drawing/2014/main" id="{96231ABE-E42B-439B-89E4-AA9A63B53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72962" y="22194395"/>
              <a:ext cx="3303294" cy="7004574"/>
            </a:xfrm>
            <a:prstGeom prst="rect">
              <a:avLst/>
            </a:prstGeom>
          </p:spPr>
        </p:pic>
        <p:pic>
          <p:nvPicPr>
            <p:cNvPr id="16" name="תמונה 15">
              <a:extLst>
                <a:ext uri="{FF2B5EF4-FFF2-40B4-BE49-F238E27FC236}">
                  <a16:creationId xmlns:a16="http://schemas.microsoft.com/office/drawing/2014/main" id="{B1ACA358-6FF9-409D-973E-E4374EF31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13635259" y="23858633"/>
              <a:ext cx="7004574" cy="3676098"/>
            </a:xfrm>
            <a:prstGeom prst="rect">
              <a:avLst/>
            </a:prstGeom>
          </p:spPr>
        </p:pic>
        <p:sp>
          <p:nvSpPr>
            <p:cNvPr id="17" name="Rectangle 4">
              <a:extLst>
                <a:ext uri="{FF2B5EF4-FFF2-40B4-BE49-F238E27FC236}">
                  <a16:creationId xmlns:a16="http://schemas.microsoft.com/office/drawing/2014/main" id="{1BE5F674-774B-4D69-8F3E-679FBE5CB8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65734" y="29257912"/>
              <a:ext cx="3773645" cy="80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rtl="0">
                <a:spcBef>
                  <a:spcPts val="1682"/>
                </a:spcBef>
              </a:pPr>
              <a:r>
                <a:rPr lang="en-US" sz="2200" b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System on leg</a:t>
              </a:r>
            </a:p>
          </p:txBody>
        </p:sp>
        <p:sp>
          <p:nvSpPr>
            <p:cNvPr id="18" name="Rectangle 4">
              <a:extLst>
                <a:ext uri="{FF2B5EF4-FFF2-40B4-BE49-F238E27FC236}">
                  <a16:creationId xmlns:a16="http://schemas.microsoft.com/office/drawing/2014/main" id="{D66E8582-25DC-46EA-8138-8FCAFB57FC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40416" y="29257912"/>
              <a:ext cx="3773645" cy="800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rtl="0">
                <a:spcBef>
                  <a:spcPts val="1682"/>
                </a:spcBef>
              </a:pPr>
              <a:r>
                <a:rPr lang="en-US" sz="2200" b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System layout</a:t>
              </a:r>
            </a:p>
          </p:txBody>
        </p:sp>
      </p:grp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E876045A-2231-4A4E-B58F-518E92091B7A}"/>
              </a:ext>
            </a:extLst>
          </p:cNvPr>
          <p:cNvSpPr txBox="1"/>
          <p:nvPr/>
        </p:nvSpPr>
        <p:spPr>
          <a:xfrm>
            <a:off x="2644538" y="457157"/>
            <a:ext cx="12526178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>
                <a:solidFill>
                  <a:schemeClr val="tx1">
                    <a:lumMod val="95000"/>
                    <a:lumOff val="5000"/>
                  </a:schemeClr>
                </a:solidFill>
              </a:rPr>
              <a:t>System for acquiring data from the leg:</a:t>
            </a:r>
          </a:p>
          <a:p>
            <a:endParaRPr lang="he-IL" sz="3200"/>
          </a:p>
        </p:txBody>
      </p:sp>
    </p:spTree>
    <p:extLst>
      <p:ext uri="{BB962C8B-B14F-4D97-AF65-F5344CB8AC3E}">
        <p14:creationId xmlns:p14="http://schemas.microsoft.com/office/powerpoint/2010/main" val="800844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578C6-6319-4532-BDB0-543BC25FE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3161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Pre-Processing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F0092-894D-4EB3-BE74-7927E190B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714" y="1168400"/>
            <a:ext cx="11380686" cy="5511800"/>
          </a:xfrm>
        </p:spPr>
        <p:txBody>
          <a:bodyPr>
            <a:normAutofit/>
          </a:bodyPr>
          <a:lstStyle/>
          <a:p>
            <a:r>
              <a:rPr lang="en-US"/>
              <a:t>Block diagram: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endParaRPr lang="en-US" b="0">
              <a:solidFill>
                <a:srgbClr val="00214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  <a:t>A series of measurements was conducted for 4 movements: Swipe Left , Swipe Right , Tap and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  <a:t>ide Ankle flexion.</a:t>
            </a:r>
          </a:p>
          <a:p>
            <a:pPr lvl="1"/>
            <a: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  <a:t>Raw data was filtered using a median filter and resampled to a constant sample rate.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E9A63D-35E3-4FDD-BEDA-9F6A9C92C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4825B63-1101-4114-A825-914EDB51C5EA}"/>
              </a:ext>
            </a:extLst>
          </p:cNvPr>
          <p:cNvGrpSpPr/>
          <p:nvPr/>
        </p:nvGrpSpPr>
        <p:grpSpPr>
          <a:xfrm>
            <a:off x="186473" y="1722966"/>
            <a:ext cx="11768666" cy="2201334"/>
            <a:chOff x="211667" y="2184399"/>
            <a:chExt cx="11768666" cy="2201334"/>
          </a:xfrm>
        </p:grpSpPr>
        <p:sp>
          <p:nvSpPr>
            <p:cNvPr id="23" name="מלבן 1">
              <a:extLst>
                <a:ext uri="{FF2B5EF4-FFF2-40B4-BE49-F238E27FC236}">
                  <a16:creationId xmlns:a16="http://schemas.microsoft.com/office/drawing/2014/main" id="{8CBEF996-5584-481B-B15D-915F2BDD24F1}"/>
                </a:ext>
              </a:extLst>
            </p:cNvPr>
            <p:cNvSpPr/>
            <p:nvPr/>
          </p:nvSpPr>
          <p:spPr>
            <a:xfrm>
              <a:off x="211667" y="2184399"/>
              <a:ext cx="11768666" cy="220133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1" anchor="t"/>
            <a:lstStyle/>
            <a:p>
              <a:pPr algn="l" rtl="0"/>
              <a:r>
                <a:rPr lang="en-US" sz="2800" b="1" i="1"/>
                <a:t>Pre processing</a:t>
              </a:r>
              <a:endParaRPr lang="he-IL" sz="2800" b="1" i="1"/>
            </a:p>
          </p:txBody>
        </p:sp>
        <p:grpSp>
          <p:nvGrpSpPr>
            <p:cNvPr id="24" name="קבוצה 70">
              <a:extLst>
                <a:ext uri="{FF2B5EF4-FFF2-40B4-BE49-F238E27FC236}">
                  <a16:creationId xmlns:a16="http://schemas.microsoft.com/office/drawing/2014/main" id="{E373B434-CE6D-4938-AEA8-058D833BA96C}"/>
                </a:ext>
              </a:extLst>
            </p:cNvPr>
            <p:cNvGrpSpPr/>
            <p:nvPr/>
          </p:nvGrpSpPr>
          <p:grpSpPr>
            <a:xfrm>
              <a:off x="347134" y="2698309"/>
              <a:ext cx="11573724" cy="1365690"/>
              <a:chOff x="22302" y="19514"/>
              <a:chExt cx="11573520" cy="1300511"/>
            </a:xfrm>
          </p:grpSpPr>
          <p:sp>
            <p:nvSpPr>
              <p:cNvPr id="25" name="מלבן: פינות מעוגלות 3">
                <a:extLst>
                  <a:ext uri="{FF2B5EF4-FFF2-40B4-BE49-F238E27FC236}">
                    <a16:creationId xmlns:a16="http://schemas.microsoft.com/office/drawing/2014/main" id="{AE5ECC93-5787-421F-A3B0-6473318639AB}"/>
                  </a:ext>
                </a:extLst>
              </p:cNvPr>
              <p:cNvSpPr/>
              <p:nvPr/>
            </p:nvSpPr>
            <p:spPr>
              <a:xfrm>
                <a:off x="1382751" y="89209"/>
                <a:ext cx="1014761" cy="65792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/>
                  <a:t>Median Filter</a:t>
                </a:r>
                <a:endParaRPr lang="he-IL"/>
              </a:p>
            </p:txBody>
          </p:sp>
          <p:sp>
            <p:nvSpPr>
              <p:cNvPr id="26" name="מלבן: פינות מעוגלות 5">
                <a:extLst>
                  <a:ext uri="{FF2B5EF4-FFF2-40B4-BE49-F238E27FC236}">
                    <a16:creationId xmlns:a16="http://schemas.microsoft.com/office/drawing/2014/main" id="{A4B31167-7DA2-4D69-9E24-905FAFD36D40}"/>
                  </a:ext>
                </a:extLst>
              </p:cNvPr>
              <p:cNvSpPr/>
              <p:nvPr/>
            </p:nvSpPr>
            <p:spPr>
              <a:xfrm>
                <a:off x="2701546" y="83634"/>
                <a:ext cx="1156011" cy="65792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/>
                  <a:t>Resample</a:t>
                </a:r>
                <a:endParaRPr lang="he-IL"/>
              </a:p>
            </p:txBody>
          </p:sp>
          <p:sp>
            <p:nvSpPr>
              <p:cNvPr id="27" name="חץ: ימינה 6">
                <a:extLst>
                  <a:ext uri="{FF2B5EF4-FFF2-40B4-BE49-F238E27FC236}">
                    <a16:creationId xmlns:a16="http://schemas.microsoft.com/office/drawing/2014/main" id="{2AF3324E-F5ED-43DC-8ACE-0C55A602B452}"/>
                  </a:ext>
                </a:extLst>
              </p:cNvPr>
              <p:cNvSpPr/>
              <p:nvPr/>
            </p:nvSpPr>
            <p:spPr>
              <a:xfrm>
                <a:off x="22302" y="167268"/>
                <a:ext cx="1293541" cy="490654"/>
              </a:xfrm>
              <a:prstGeom prst="rightArrow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/>
                  <a:t>Gyro Data</a:t>
                </a:r>
                <a:endParaRPr lang="he-IL"/>
              </a:p>
            </p:txBody>
          </p:sp>
          <p:sp>
            <p:nvSpPr>
              <p:cNvPr id="28" name="מלבן: פינות מעוגלות 11">
                <a:extLst>
                  <a:ext uri="{FF2B5EF4-FFF2-40B4-BE49-F238E27FC236}">
                    <a16:creationId xmlns:a16="http://schemas.microsoft.com/office/drawing/2014/main" id="{FB3A9FCB-CA20-4E42-9B27-49269948EC92}"/>
                  </a:ext>
                </a:extLst>
              </p:cNvPr>
              <p:cNvSpPr/>
              <p:nvPr/>
            </p:nvSpPr>
            <p:spPr>
              <a:xfrm>
                <a:off x="4167046" y="83634"/>
                <a:ext cx="1397619" cy="65792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/>
                  <a:t>Extract Movements</a:t>
                </a:r>
                <a:endParaRPr lang="he-IL"/>
              </a:p>
            </p:txBody>
          </p:sp>
          <p:cxnSp>
            <p:nvCxnSpPr>
              <p:cNvPr id="29" name="מחבר חץ ישר 12">
                <a:extLst>
                  <a:ext uri="{FF2B5EF4-FFF2-40B4-BE49-F238E27FC236}">
                    <a16:creationId xmlns:a16="http://schemas.microsoft.com/office/drawing/2014/main" id="{402D6C71-25C5-4CD1-B1CF-EA1EB4E992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4521" y="412594"/>
                <a:ext cx="297069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מלבן: פינות מעוגלות 14">
                <a:extLst>
                  <a:ext uri="{FF2B5EF4-FFF2-40B4-BE49-F238E27FC236}">
                    <a16:creationId xmlns:a16="http://schemas.microsoft.com/office/drawing/2014/main" id="{87AD3E04-037C-446D-91FF-44A9279175A0}"/>
                  </a:ext>
                </a:extLst>
              </p:cNvPr>
              <p:cNvSpPr/>
              <p:nvPr/>
            </p:nvSpPr>
            <p:spPr>
              <a:xfrm>
                <a:off x="5901061" y="83634"/>
                <a:ext cx="1274955" cy="65792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/>
                  <a:t>make template</a:t>
                </a:r>
                <a:endParaRPr lang="he-IL"/>
              </a:p>
            </p:txBody>
          </p:sp>
          <p:cxnSp>
            <p:nvCxnSpPr>
              <p:cNvPr id="31" name="מחבר חץ ישר 15">
                <a:extLst>
                  <a:ext uri="{FF2B5EF4-FFF2-40B4-BE49-F238E27FC236}">
                    <a16:creationId xmlns:a16="http://schemas.microsoft.com/office/drawing/2014/main" id="{A143AADE-8A55-4314-8899-BC05D4BCC6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1600" y="420956"/>
                <a:ext cx="292555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חץ: ימינה 17">
                <a:extLst>
                  <a:ext uri="{FF2B5EF4-FFF2-40B4-BE49-F238E27FC236}">
                    <a16:creationId xmlns:a16="http://schemas.microsoft.com/office/drawing/2014/main" id="{BEFA2C7B-0493-46F2-A4E0-51A66C6EECE8}"/>
                  </a:ext>
                </a:extLst>
              </p:cNvPr>
              <p:cNvSpPr/>
              <p:nvPr/>
            </p:nvSpPr>
            <p:spPr>
              <a:xfrm>
                <a:off x="7239413" y="167268"/>
                <a:ext cx="1274956" cy="490654"/>
              </a:xfrm>
              <a:prstGeom prst="rightArrow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/>
                  <a:t>Templates</a:t>
                </a:r>
                <a:endParaRPr lang="he-IL"/>
              </a:p>
            </p:txBody>
          </p:sp>
          <p:sp>
            <p:nvSpPr>
              <p:cNvPr id="33" name="חץ: ימינה 20">
                <a:extLst>
                  <a:ext uri="{FF2B5EF4-FFF2-40B4-BE49-F238E27FC236}">
                    <a16:creationId xmlns:a16="http://schemas.microsoft.com/office/drawing/2014/main" id="{D6A0CDA4-9BFF-4FE8-B461-E117FD5F1D60}"/>
                  </a:ext>
                </a:extLst>
              </p:cNvPr>
              <p:cNvSpPr/>
              <p:nvPr/>
            </p:nvSpPr>
            <p:spPr>
              <a:xfrm>
                <a:off x="7239411" y="829371"/>
                <a:ext cx="1293541" cy="490654"/>
              </a:xfrm>
              <a:prstGeom prst="rightArrow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/>
                  <a:t>Gyro data</a:t>
                </a:r>
                <a:endParaRPr lang="he-IL"/>
              </a:p>
            </p:txBody>
          </p:sp>
          <p:sp>
            <p:nvSpPr>
              <p:cNvPr id="34" name="מלבן: פינות מעוגלות 27">
                <a:extLst>
                  <a:ext uri="{FF2B5EF4-FFF2-40B4-BE49-F238E27FC236}">
                    <a16:creationId xmlns:a16="http://schemas.microsoft.com/office/drawing/2014/main" id="{284C14A2-31D2-43B6-B334-38D6F6591FBB}"/>
                  </a:ext>
                </a:extLst>
              </p:cNvPr>
              <p:cNvSpPr/>
              <p:nvPr/>
            </p:nvSpPr>
            <p:spPr>
              <a:xfrm>
                <a:off x="8592422" y="19514"/>
                <a:ext cx="1419925" cy="127681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/>
                  <a:t>Cross Correlation</a:t>
                </a:r>
                <a:endParaRPr lang="he-IL"/>
              </a:p>
            </p:txBody>
          </p:sp>
          <p:sp>
            <p:nvSpPr>
              <p:cNvPr id="35" name="חץ: ימינה 37">
                <a:extLst>
                  <a:ext uri="{FF2B5EF4-FFF2-40B4-BE49-F238E27FC236}">
                    <a16:creationId xmlns:a16="http://schemas.microsoft.com/office/drawing/2014/main" id="{A0442C52-7935-468E-B621-43754D0C41A8}"/>
                  </a:ext>
                </a:extLst>
              </p:cNvPr>
              <p:cNvSpPr/>
              <p:nvPr/>
            </p:nvSpPr>
            <p:spPr>
              <a:xfrm>
                <a:off x="10071820" y="347078"/>
                <a:ext cx="1524002" cy="567321"/>
              </a:xfrm>
              <a:prstGeom prst="rightArrow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err="1"/>
                  <a:t>xcorr</a:t>
                </a:r>
                <a:r>
                  <a:rPr lang="en-US"/>
                  <a:t> result</a:t>
                </a:r>
                <a:endParaRPr lang="he-IL"/>
              </a:p>
            </p:txBody>
          </p:sp>
          <p:cxnSp>
            <p:nvCxnSpPr>
              <p:cNvPr id="36" name="מחבר חץ ישר 41">
                <a:extLst>
                  <a:ext uri="{FF2B5EF4-FFF2-40B4-BE49-F238E27FC236}">
                    <a16:creationId xmlns:a16="http://schemas.microsoft.com/office/drawing/2014/main" id="{02B2C1A9-06EE-464B-B22C-88565BB797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93795" y="420956"/>
                <a:ext cx="293647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64958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E9FD1-4C51-4C9B-B7A8-4DC6F2F9E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3161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Movement extraction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02E56-7C95-4F1F-AB56-AB768637F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597" y="1646237"/>
            <a:ext cx="4559166" cy="4525963"/>
          </a:xfrm>
        </p:spPr>
        <p:txBody>
          <a:bodyPr>
            <a:norm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0">
                <a:latin typeface="Arial" panose="020B0604020202020204" pitchFamily="34" charset="0"/>
                <a:cs typeface="Arial" panose="020B0604020202020204" pitchFamily="34" charset="0"/>
              </a:rPr>
              <a:t>Template matching method was chosen for classification due to the pattern exhibited by the gyro measurements.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b="0">
                <a:latin typeface="Arial" panose="020B0604020202020204" pitchFamily="34" charset="0"/>
                <a:cs typeface="Arial" panose="020B0604020202020204" pitchFamily="34" charset="0"/>
              </a:rPr>
              <a:t>Movements were extracted to create average templates of each movement at each axis.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20CFA-3A5F-4349-A751-D0AFCDE1B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B4DDB04-63A3-417A-A76C-DC7EC6EAC3DD}"/>
              </a:ext>
            </a:extLst>
          </p:cNvPr>
          <p:cNvGrpSpPr/>
          <p:nvPr/>
        </p:nvGrpSpPr>
        <p:grpSpPr>
          <a:xfrm>
            <a:off x="5620073" y="1491916"/>
            <a:ext cx="6048953" cy="4600557"/>
            <a:chOff x="20729559" y="13246166"/>
            <a:chExt cx="9782929" cy="5630769"/>
          </a:xfrm>
        </p:grpSpPr>
        <p:pic>
          <p:nvPicPr>
            <p:cNvPr id="6" name="גרפיקה 17">
              <a:extLst>
                <a:ext uri="{FF2B5EF4-FFF2-40B4-BE49-F238E27FC236}">
                  <a16:creationId xmlns:a16="http://schemas.microsoft.com/office/drawing/2014/main" id="{1D0617D3-4305-4093-997A-06BE90C412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7124" r="6785" b="4443"/>
            <a:stretch/>
          </p:blipFill>
          <p:spPr>
            <a:xfrm>
              <a:off x="20729559" y="13246166"/>
              <a:ext cx="8337923" cy="525824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E6EC71-4236-45A4-87B0-F5F321AB330F}"/>
                </a:ext>
              </a:extLst>
            </p:cNvPr>
            <p:cNvSpPr txBox="1"/>
            <p:nvPr/>
          </p:nvSpPr>
          <p:spPr>
            <a:xfrm>
              <a:off x="20976300" y="18330572"/>
              <a:ext cx="9536188" cy="54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b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Marking movements to create average templates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5592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B1ADF-99D3-4960-AF0B-30D253F0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942"/>
            <a:ext cx="10972800" cy="1143000"/>
          </a:xfrm>
        </p:spPr>
        <p:txBody>
          <a:bodyPr/>
          <a:lstStyle/>
          <a:p>
            <a:r>
              <a:rPr lang="en-US" b="1">
                <a:solidFill>
                  <a:srgbClr val="3161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Creating templates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E6965-D83F-45C6-998B-626111A1B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98" y="972309"/>
            <a:ext cx="11388825" cy="5147284"/>
          </a:xfrm>
        </p:spPr>
        <p:txBody>
          <a:bodyPr/>
          <a:lstStyle/>
          <a:p>
            <a:r>
              <a:rPr lang="en-US" sz="2800" b="0">
                <a:latin typeface="Arial" panose="020B0604020202020204" pitchFamily="34" charset="0"/>
                <a:cs typeface="Arial" panose="020B0604020202020204" pitchFamily="34" charset="0"/>
              </a:rPr>
              <a:t>Movements were aligned and clipped to create average templates of each axis for each movement:</a:t>
            </a:r>
          </a:p>
          <a:p>
            <a:pPr marL="0" indent="0">
              <a:buNone/>
            </a:pPr>
            <a:endParaRPr lang="en-US" sz="2400" b="0">
              <a:solidFill>
                <a:srgbClr val="00214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0">
              <a:solidFill>
                <a:srgbClr val="00214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6B2FB-E7E1-4490-A06D-4AC998A5E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17" name="קבוצה 16">
            <a:extLst>
              <a:ext uri="{FF2B5EF4-FFF2-40B4-BE49-F238E27FC236}">
                <a16:creationId xmlns:a16="http://schemas.microsoft.com/office/drawing/2014/main" id="{AE2B5A0B-1B5D-4E9E-B7F2-4774D7A09661}"/>
              </a:ext>
            </a:extLst>
          </p:cNvPr>
          <p:cNvGrpSpPr/>
          <p:nvPr/>
        </p:nvGrpSpPr>
        <p:grpSpPr>
          <a:xfrm>
            <a:off x="247498" y="1935132"/>
            <a:ext cx="11697003" cy="4648229"/>
            <a:chOff x="158406" y="1765697"/>
            <a:chExt cx="11697003" cy="4648229"/>
          </a:xfrm>
        </p:grpSpPr>
        <p:grpSp>
          <p:nvGrpSpPr>
            <p:cNvPr id="16" name="קבוצה 15">
              <a:extLst>
                <a:ext uri="{FF2B5EF4-FFF2-40B4-BE49-F238E27FC236}">
                  <a16:creationId xmlns:a16="http://schemas.microsoft.com/office/drawing/2014/main" id="{EFCE7429-9224-4F84-BB60-B35C9232F1FC}"/>
                </a:ext>
              </a:extLst>
            </p:cNvPr>
            <p:cNvGrpSpPr/>
            <p:nvPr/>
          </p:nvGrpSpPr>
          <p:grpSpPr>
            <a:xfrm>
              <a:off x="158406" y="1765697"/>
              <a:ext cx="6347902" cy="4635102"/>
              <a:chOff x="372177" y="1857084"/>
              <a:chExt cx="6258560" cy="4513033"/>
            </a:xfrm>
          </p:grpSpPr>
          <p:pic>
            <p:nvPicPr>
              <p:cNvPr id="15" name="גרפיקה 14">
                <a:extLst>
                  <a:ext uri="{FF2B5EF4-FFF2-40B4-BE49-F238E27FC236}">
                    <a16:creationId xmlns:a16="http://schemas.microsoft.com/office/drawing/2014/main" id="{17F874B3-FD7F-4335-B89F-2F34305DFF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72177" y="1857084"/>
                <a:ext cx="5788573" cy="4341430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200B14-1BEF-4A72-AAEF-30555F0788C2}"/>
                  </a:ext>
                </a:extLst>
              </p:cNvPr>
              <p:cNvSpPr txBox="1"/>
              <p:nvPr/>
            </p:nvSpPr>
            <p:spPr>
              <a:xfrm>
                <a:off x="609600" y="6000785"/>
                <a:ext cx="60211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endParaRPr lang="en-US" b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9" name="גרפיקה 8">
              <a:extLst>
                <a:ext uri="{FF2B5EF4-FFF2-40B4-BE49-F238E27FC236}">
                  <a16:creationId xmlns:a16="http://schemas.microsoft.com/office/drawing/2014/main" id="{27F36E2C-0FD5-4657-92C5-6EC529EE7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82148" y="1769906"/>
              <a:ext cx="5873261" cy="4404945"/>
            </a:xfrm>
            <a:prstGeom prst="rect">
              <a:avLst/>
            </a:prstGeom>
          </p:spPr>
        </p:pic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C2189F49-75D6-4FE7-8F61-0E37C35C23BA}"/>
                </a:ext>
              </a:extLst>
            </p:cNvPr>
            <p:cNvSpPr txBox="1"/>
            <p:nvPr/>
          </p:nvSpPr>
          <p:spPr>
            <a:xfrm>
              <a:off x="671290" y="6044594"/>
              <a:ext cx="107802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Average template Vs single movement before averaging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2667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F48FB-559F-4D13-BF12-620796D9C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3161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Movement properties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A3106-FE2E-48C9-BC13-EA7F90B18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397" y="1309036"/>
            <a:ext cx="5223165" cy="5456888"/>
          </a:xfrm>
        </p:spPr>
        <p:txBody>
          <a:bodyPr>
            <a:noAutofit/>
          </a:bodyPr>
          <a:lstStyle/>
          <a:p>
            <a:r>
              <a:rPr lang="en-US" sz="2800"/>
              <a:t>We chose 4 foot movements for classification : Swipe Left , Swipe Right, Tap, Foot Inversion (side ankle)</a:t>
            </a:r>
          </a:p>
          <a:p>
            <a:r>
              <a:rPr lang="en-US" sz="2800"/>
              <a:t>PCA analysis was preformed to the measured 3 axis gyro data, to find principal vectors for all 4 movements.</a:t>
            </a:r>
          </a:p>
          <a:p>
            <a:r>
              <a:rPr lang="en-US" sz="2800"/>
              <a:t> This shows the Movements are distinct by their principal vector direction.</a:t>
            </a:r>
          </a:p>
          <a:p>
            <a:endParaRPr lang="en-US" sz="2800"/>
          </a:p>
          <a:p>
            <a:endParaRPr lang="en-US" sz="2800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DE50B-A4DC-4064-AFAC-4C40CDA24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300D90-EA94-4D89-9AC4-E8C3FB612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597" y="1417638"/>
            <a:ext cx="6368006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514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52390-CC0C-402D-A316-D131B78E4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8451"/>
            <a:ext cx="10972800" cy="1143000"/>
          </a:xfrm>
        </p:spPr>
        <p:txBody>
          <a:bodyPr/>
          <a:lstStyle/>
          <a:p>
            <a:r>
              <a:rPr lang="en-US" b="1">
                <a:solidFill>
                  <a:srgbClr val="3161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Template matching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085F2-AF4E-4CFF-A56B-49BE09E4F6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1005" y="1235076"/>
                <a:ext cx="11781323" cy="5165723"/>
              </a:xfrm>
            </p:spPr>
            <p:txBody>
              <a:bodyPr>
                <a:noAutofit/>
              </a:bodyPr>
              <a:lstStyle/>
              <a:p>
                <a:r>
                  <a:rPr lang="en-US" sz="2800"/>
                  <a:t>Cross - correlation between the input data and each of the 4 movement templates 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𝑛𝑜𝑟𝑚𝑎𝑙𝑖𝑧𝑒𝑑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rad>
                        </m:den>
                      </m:f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/>
              </a:p>
              <a:p>
                <a:pPr marL="0" indent="0">
                  <a:buNone/>
                </a:pPr>
                <a:endParaRPr lang="en-US" sz="2800"/>
              </a:p>
              <a:p>
                <a:pPr algn="ctr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𝑡𝑒𝑚𝑝𝑙𝑎𝑡𝑒</m:t>
                    </m:r>
                  </m:oMath>
                </a14:m>
                <a:r>
                  <a:rPr lang="en-US" sz="2800" b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8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8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𝑡𝑒𝑚𝑝𝑙𝑎𝑡𝑒</m:t>
                    </m:r>
                    <m:r>
                      <a:rPr lang="en-US" sz="28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𝑒𝑛𝑒𝑟𝑔𝑦</m:t>
                    </m:r>
                  </m:oMath>
                </a14:m>
                <a:endParaRPr lang="en-US" sz="2800" b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𝑖𝑛𝑝𝑢𝑡</m:t>
                    </m:r>
                    <m:r>
                      <a:rPr lang="en-US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𝑑𝑎𝑡𝑎</m:t>
                    </m:r>
                  </m:oMath>
                </a14:m>
                <a:r>
                  <a:rPr lang="en-US" sz="28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d>
                      <m:dPr>
                        <m:ctrlPr>
                          <a:rPr lang="en-US" sz="28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8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sz="2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𝑒𝑛𝑒𝑟𝑔𝑦</m:t>
                    </m:r>
                  </m:oMath>
                </a14:m>
                <a:endParaRPr lang="en-US" sz="2800" b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𝑡𝑒𝑚𝑝𝑙𝑎𝑡𝑒</m:t>
                    </m:r>
                    <m:r>
                      <a:rPr lang="en-US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𝑙𝑒𝑛</m:t>
                    </m:r>
                  </m:oMath>
                </a14:m>
                <a:endParaRPr lang="en-US" sz="2800" b="0"/>
              </a:p>
              <a:p>
                <a:r>
                  <a:rPr lang="en-US" sz="2800" b="0"/>
                  <a:t>We repeat the calculation above for N-length windows each </a:t>
                </a:r>
                <a:r>
                  <a:rPr lang="en-US" sz="2800"/>
                  <a:t>time </a:t>
                </a:r>
                <a:r>
                  <a:rPr lang="en-US" sz="2800" b="0"/>
                  <a:t>delayed by one sample</a:t>
                </a:r>
              </a:p>
              <a:p>
                <a:pPr algn="ctr">
                  <a:buFont typeface="Courier New" panose="02070309020205020404" pitchFamily="49" charset="0"/>
                  <a:buChar char="o"/>
                </a:pPr>
                <a:endParaRPr lang="en-US" sz="280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085F2-AF4E-4CFF-A56B-49BE09E4F6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1005" y="1235076"/>
                <a:ext cx="11781323" cy="5165723"/>
              </a:xfrm>
              <a:blipFill>
                <a:blip r:embed="rId3"/>
                <a:stretch>
                  <a:fillRect l="-931" t="-1181" b="-3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E5567-7133-4595-918C-1D2E3607F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498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52390-CC0C-402D-A316-D131B78E4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b="1">
                <a:solidFill>
                  <a:srgbClr val="3161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Cross correlation results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E5567-7133-4595-918C-1D2E3607F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906CA03-801E-4514-B234-802A43C408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0000" r="6684" b="3159"/>
          <a:stretch/>
        </p:blipFill>
        <p:spPr>
          <a:xfrm>
            <a:off x="1171072" y="1055117"/>
            <a:ext cx="10157864" cy="559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212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52390-CC0C-402D-A316-D131B78E4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b="1">
                <a:solidFill>
                  <a:srgbClr val="3161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Cross correlation results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E5567-7133-4595-918C-1D2E3607F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511BAD-EC69-4BC6-B0EB-B085D890C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413" y="1082537"/>
            <a:ext cx="10294644" cy="552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82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>
                <a:solidFill>
                  <a:srgbClr val="3161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Outline</a:t>
            </a:r>
            <a:endParaRPr lang="he-IL" sz="6000" b="1">
              <a:solidFill>
                <a:srgbClr val="31617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en-US"/>
              <a:t>Project goal</a:t>
            </a:r>
          </a:p>
          <a:p>
            <a:r>
              <a:rPr lang="en-US"/>
              <a:t>Background</a:t>
            </a:r>
            <a:endParaRPr lang="en-US">
              <a:cs typeface="Calibri"/>
            </a:endParaRPr>
          </a:p>
          <a:p>
            <a:r>
              <a:rPr lang="en-US"/>
              <a:t>Existing solutions</a:t>
            </a:r>
            <a:endParaRPr lang="en-US">
              <a:cs typeface="Calibri"/>
            </a:endParaRPr>
          </a:p>
          <a:p>
            <a:r>
              <a:rPr lang="en-US"/>
              <a:t>Chosen Solution &amp; Implementation</a:t>
            </a:r>
            <a:endParaRPr lang="en-US">
              <a:cs typeface="Calibri"/>
            </a:endParaRPr>
          </a:p>
          <a:p>
            <a:r>
              <a:rPr lang="en-US"/>
              <a:t>Results</a:t>
            </a:r>
            <a:endParaRPr lang="en-US">
              <a:cs typeface="Calibri"/>
            </a:endParaRPr>
          </a:p>
          <a:p>
            <a:r>
              <a:rPr lang="en-US"/>
              <a:t>Conclusions </a:t>
            </a:r>
            <a:endParaRPr lang="en-US">
              <a:cs typeface="Calibri"/>
            </a:endParaRPr>
          </a:p>
          <a:p>
            <a:r>
              <a:rPr lang="en-US"/>
              <a:t> Future work</a:t>
            </a:r>
            <a:endParaRPr lang="en-US">
              <a:cs typeface="Calibri"/>
            </a:endParaRPr>
          </a:p>
          <a:p>
            <a:endParaRPr lang="en-US"/>
          </a:p>
          <a:p>
            <a:endParaRPr lang="en-US"/>
          </a:p>
          <a:p>
            <a:pPr marL="857250" lvl="1" indent="-457200"/>
            <a:endParaRPr lang="he-IL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17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454B2-2A42-4EAE-A233-DFF947834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13C9B-4F13-43AC-AB6D-677C93108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333" y="1083733"/>
            <a:ext cx="11159067" cy="5682191"/>
          </a:xfrm>
        </p:spPr>
        <p:txBody>
          <a:bodyPr>
            <a:normAutofit fontScale="92500" lnSpcReduction="10000"/>
          </a:bodyPr>
          <a:lstStyle/>
          <a:p>
            <a:r>
              <a:rPr lang="en-US" sz="3000"/>
              <a:t>The main classification method – Template matching </a:t>
            </a:r>
          </a:p>
          <a:p>
            <a:r>
              <a:rPr lang="en-US" sz="3000"/>
              <a:t>Block Diagram: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  <a:p>
            <a:endParaRPr lang="en-US"/>
          </a:p>
          <a:p>
            <a:endParaRPr lang="en-US"/>
          </a:p>
          <a:p>
            <a:r>
              <a:rPr lang="en-US" sz="3000"/>
              <a:t>Thresholds were applied to filter out noise from the cross-correlation results.</a:t>
            </a:r>
          </a:p>
          <a:p>
            <a:r>
              <a:rPr lang="en-US" sz="3000"/>
              <a:t> PCA weights were used to combine 3 axis of cross correlation to one axis.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AE6CD-A360-48A0-964A-F59123B0F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5" name="קבוצה 68">
            <a:extLst>
              <a:ext uri="{FF2B5EF4-FFF2-40B4-BE49-F238E27FC236}">
                <a16:creationId xmlns:a16="http://schemas.microsoft.com/office/drawing/2014/main" id="{7347187C-2C7A-4FD6-B1B5-00D7A694E34A}"/>
              </a:ext>
            </a:extLst>
          </p:cNvPr>
          <p:cNvGrpSpPr/>
          <p:nvPr/>
        </p:nvGrpSpPr>
        <p:grpSpPr>
          <a:xfrm>
            <a:off x="1057755" y="2226733"/>
            <a:ext cx="9890222" cy="2372178"/>
            <a:chOff x="-95247" y="1326582"/>
            <a:chExt cx="9890222" cy="2372178"/>
          </a:xfrm>
        </p:grpSpPr>
        <p:sp>
          <p:nvSpPr>
            <p:cNvPr id="6" name="מלבן 67">
              <a:extLst>
                <a:ext uri="{FF2B5EF4-FFF2-40B4-BE49-F238E27FC236}">
                  <a16:creationId xmlns:a16="http://schemas.microsoft.com/office/drawing/2014/main" id="{752CE73F-0A0E-4C55-A0A9-64B4C4B2AB9A}"/>
                </a:ext>
              </a:extLst>
            </p:cNvPr>
            <p:cNvSpPr/>
            <p:nvPr/>
          </p:nvSpPr>
          <p:spPr>
            <a:xfrm>
              <a:off x="-95247" y="1326582"/>
              <a:ext cx="9890222" cy="2372178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1" anchor="t"/>
            <a:lstStyle/>
            <a:p>
              <a:pPr algn="l"/>
              <a:endParaRPr lang="en-US"/>
            </a:p>
          </p:txBody>
        </p:sp>
        <p:sp>
          <p:nvSpPr>
            <p:cNvPr id="7" name="מלבן: פינות מעוגלות 29">
              <a:extLst>
                <a:ext uri="{FF2B5EF4-FFF2-40B4-BE49-F238E27FC236}">
                  <a16:creationId xmlns:a16="http://schemas.microsoft.com/office/drawing/2014/main" id="{B6AF20CD-913E-4B96-B14D-04A8DB935F2A}"/>
                </a:ext>
              </a:extLst>
            </p:cNvPr>
            <p:cNvSpPr/>
            <p:nvPr/>
          </p:nvSpPr>
          <p:spPr>
            <a:xfrm>
              <a:off x="1675934" y="1815260"/>
              <a:ext cx="1293541" cy="69742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/>
                <a:t>Filtering</a:t>
              </a:r>
              <a:endParaRPr lang="he-IL"/>
            </a:p>
          </p:txBody>
        </p:sp>
        <p:sp>
          <p:nvSpPr>
            <p:cNvPr id="8" name="חץ: ימינה 39">
              <a:extLst>
                <a:ext uri="{FF2B5EF4-FFF2-40B4-BE49-F238E27FC236}">
                  <a16:creationId xmlns:a16="http://schemas.microsoft.com/office/drawing/2014/main" id="{E9A8632C-1AA0-4A9F-A8D1-AE8471D02373}"/>
                </a:ext>
              </a:extLst>
            </p:cNvPr>
            <p:cNvSpPr/>
            <p:nvPr/>
          </p:nvSpPr>
          <p:spPr>
            <a:xfrm>
              <a:off x="95249" y="1874267"/>
              <a:ext cx="1524002" cy="567321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err="1"/>
                <a:t>xcorr</a:t>
              </a:r>
              <a:r>
                <a:rPr lang="en-US"/>
                <a:t> result</a:t>
              </a:r>
              <a:endParaRPr lang="he-IL"/>
            </a:p>
          </p:txBody>
        </p:sp>
        <p:cxnSp>
          <p:nvCxnSpPr>
            <p:cNvPr id="9" name="מחבר חץ ישר 40">
              <a:extLst>
                <a:ext uri="{FF2B5EF4-FFF2-40B4-BE49-F238E27FC236}">
                  <a16:creationId xmlns:a16="http://schemas.microsoft.com/office/drawing/2014/main" id="{8E925426-9B04-44C2-B0D7-61E2B0575C02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2969475" y="2163970"/>
              <a:ext cx="140923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מלבן: פינות מעוגלות 43">
              <a:extLst>
                <a:ext uri="{FF2B5EF4-FFF2-40B4-BE49-F238E27FC236}">
                  <a16:creationId xmlns:a16="http://schemas.microsoft.com/office/drawing/2014/main" id="{A77CCC46-3207-479F-B79D-6157F76B3D34}"/>
                </a:ext>
              </a:extLst>
            </p:cNvPr>
            <p:cNvSpPr/>
            <p:nvPr/>
          </p:nvSpPr>
          <p:spPr>
            <a:xfrm>
              <a:off x="4378712" y="1781977"/>
              <a:ext cx="1683834" cy="154061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/>
                <a:t>Applying wights </a:t>
              </a:r>
              <a:endParaRPr lang="he-IL"/>
            </a:p>
          </p:txBody>
        </p:sp>
        <p:sp>
          <p:nvSpPr>
            <p:cNvPr id="11" name="חץ: ימינה 45">
              <a:extLst>
                <a:ext uri="{FF2B5EF4-FFF2-40B4-BE49-F238E27FC236}">
                  <a16:creationId xmlns:a16="http://schemas.microsoft.com/office/drawing/2014/main" id="{460F6DDB-E2D0-4FD3-8562-0D315CECA450}"/>
                </a:ext>
              </a:extLst>
            </p:cNvPr>
            <p:cNvSpPr/>
            <p:nvPr/>
          </p:nvSpPr>
          <p:spPr>
            <a:xfrm>
              <a:off x="165411" y="2718916"/>
              <a:ext cx="1414111" cy="520917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/>
                <a:t>Gyro Data</a:t>
              </a:r>
              <a:endParaRPr lang="he-IL"/>
            </a:p>
          </p:txBody>
        </p:sp>
        <p:sp>
          <p:nvSpPr>
            <p:cNvPr id="12" name="מלבן: פינות מעוגלות 47">
              <a:extLst>
                <a:ext uri="{FF2B5EF4-FFF2-40B4-BE49-F238E27FC236}">
                  <a16:creationId xmlns:a16="http://schemas.microsoft.com/office/drawing/2014/main" id="{89D9D32F-1503-469C-BD2F-B117ACCF81FF}"/>
                </a:ext>
              </a:extLst>
            </p:cNvPr>
            <p:cNvSpPr/>
            <p:nvPr/>
          </p:nvSpPr>
          <p:spPr>
            <a:xfrm>
              <a:off x="1637370" y="2620473"/>
              <a:ext cx="1293541" cy="69742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/>
                <a:t>PCA</a:t>
              </a:r>
              <a:endParaRPr lang="he-IL"/>
            </a:p>
          </p:txBody>
        </p:sp>
        <p:sp>
          <p:nvSpPr>
            <p:cNvPr id="13" name="חץ: ימינה 51">
              <a:extLst>
                <a:ext uri="{FF2B5EF4-FFF2-40B4-BE49-F238E27FC236}">
                  <a16:creationId xmlns:a16="http://schemas.microsoft.com/office/drawing/2014/main" id="{F5EE4342-487C-4B55-9A7F-703D56142024}"/>
                </a:ext>
              </a:extLst>
            </p:cNvPr>
            <p:cNvSpPr/>
            <p:nvPr/>
          </p:nvSpPr>
          <p:spPr>
            <a:xfrm>
              <a:off x="3027323" y="2680757"/>
              <a:ext cx="1293541" cy="490654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err="1"/>
                <a:t>weigths</a:t>
              </a:r>
              <a:endParaRPr lang="he-IL"/>
            </a:p>
          </p:txBody>
        </p:sp>
        <p:cxnSp>
          <p:nvCxnSpPr>
            <p:cNvPr id="14" name="מחבר חץ ישר 61">
              <a:extLst>
                <a:ext uri="{FF2B5EF4-FFF2-40B4-BE49-F238E27FC236}">
                  <a16:creationId xmlns:a16="http://schemas.microsoft.com/office/drawing/2014/main" id="{00CC550C-70C3-44C2-884F-F33C9DE9D457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6062546" y="2552285"/>
              <a:ext cx="50552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מלבן: פינות מעוגלות 64">
              <a:extLst>
                <a:ext uri="{FF2B5EF4-FFF2-40B4-BE49-F238E27FC236}">
                  <a16:creationId xmlns:a16="http://schemas.microsoft.com/office/drawing/2014/main" id="{FA1DE88A-9DB7-41D8-B802-003E73FDC97E}"/>
                </a:ext>
              </a:extLst>
            </p:cNvPr>
            <p:cNvSpPr/>
            <p:nvPr/>
          </p:nvSpPr>
          <p:spPr>
            <a:xfrm>
              <a:off x="6590369" y="2183719"/>
              <a:ext cx="1471963" cy="65790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/>
                <a:t>Thresholding</a:t>
              </a:r>
              <a:endParaRPr lang="he-IL"/>
            </a:p>
          </p:txBody>
        </p:sp>
        <p:sp>
          <p:nvSpPr>
            <p:cNvPr id="16" name="חץ: ימינה 66">
              <a:extLst>
                <a:ext uri="{FF2B5EF4-FFF2-40B4-BE49-F238E27FC236}">
                  <a16:creationId xmlns:a16="http://schemas.microsoft.com/office/drawing/2014/main" id="{C92898EC-7247-476B-A75F-E4B71CBED456}"/>
                </a:ext>
              </a:extLst>
            </p:cNvPr>
            <p:cNvSpPr/>
            <p:nvPr/>
          </p:nvSpPr>
          <p:spPr>
            <a:xfrm>
              <a:off x="8197071" y="2267344"/>
              <a:ext cx="1366025" cy="490654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/>
                <a:t>algo Labels</a:t>
              </a:r>
              <a:endParaRPr lang="he-IL"/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D2D1EDFD-173A-451C-8AC4-27AEA452D0EE}"/>
              </a:ext>
            </a:extLst>
          </p:cNvPr>
          <p:cNvSpPr txBox="1">
            <a:spLocks/>
          </p:cNvSpPr>
          <p:nvPr/>
        </p:nvSpPr>
        <p:spPr>
          <a:xfrm>
            <a:off x="609600" y="92076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3161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0129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A5425-A2C4-4E06-B4B5-08BAD46D6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3161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Cross - Correlation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543B1-CF5E-47E9-9494-FBE66D398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599" y="1417638"/>
            <a:ext cx="11523133" cy="4754561"/>
          </a:xfrm>
        </p:spPr>
        <p:txBody>
          <a:bodyPr>
            <a:normAutofit/>
          </a:bodyPr>
          <a:lstStyle/>
          <a:p>
            <a:r>
              <a:rPr lang="en-US"/>
              <a:t>Two Filtering methods were used to filter cross correlation results:</a:t>
            </a:r>
          </a:p>
          <a:p>
            <a:pPr lvl="1"/>
            <a:r>
              <a:rPr lang="en-US"/>
              <a:t>Filtering peaks lower than selected threshold – th1.</a:t>
            </a:r>
          </a:p>
          <a:p>
            <a:pPr lvl="1"/>
            <a:r>
              <a:rPr lang="en-US"/>
              <a:t>Filtering peaks that appear above th1 less than a selected time threshold – th2.</a:t>
            </a:r>
          </a:p>
          <a:p>
            <a:r>
              <a:rPr lang="en-US"/>
              <a:t>Use PCA principle vectors as weights to each 3-axis cross correlation result.</a:t>
            </a:r>
          </a:p>
          <a:p>
            <a:pPr lvl="1"/>
            <a:r>
              <a:rPr lang="en-US"/>
              <a:t>Combines 3 axis cross – correlation to one result</a:t>
            </a:r>
          </a:p>
          <a:p>
            <a:pPr lvl="1"/>
            <a:r>
              <a:rPr lang="en-US"/>
              <a:t>Make results more distinguishable between different movement types.</a:t>
            </a:r>
          </a:p>
          <a:p>
            <a:pPr lvl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B8943-050D-42E0-A69C-DFBC556C4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114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52390-CC0C-402D-A316-D131B78E4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2076"/>
            <a:ext cx="10972800" cy="1143000"/>
          </a:xfrm>
        </p:spPr>
        <p:txBody>
          <a:bodyPr/>
          <a:lstStyle/>
          <a:p>
            <a:r>
              <a:rPr lang="en-US" b="1">
                <a:solidFill>
                  <a:srgbClr val="3161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Cross - Correlation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E5567-7133-4595-918C-1D2E3607F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F281C8-98F2-4303-B83E-1A4AAF575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56" y="1001424"/>
            <a:ext cx="10192274" cy="558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44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52390-CC0C-402D-A316-D131B78E4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2076"/>
            <a:ext cx="10972800" cy="1143000"/>
          </a:xfrm>
        </p:spPr>
        <p:txBody>
          <a:bodyPr/>
          <a:lstStyle/>
          <a:p>
            <a:r>
              <a:rPr lang="en-US" b="1">
                <a:solidFill>
                  <a:srgbClr val="3161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Cross - Correlation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E5567-7133-4595-918C-1D2E3607F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78E5BD-AE7B-4688-91EF-35683293CB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4" b="-1"/>
          <a:stretch/>
        </p:blipFill>
        <p:spPr>
          <a:xfrm>
            <a:off x="769455" y="1049154"/>
            <a:ext cx="10306580" cy="55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94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F0FCE-A72D-4548-937F-183145AD1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3161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D0244-7C83-4BC6-A93E-E36B1324B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227667"/>
            <a:ext cx="11717867" cy="5173132"/>
          </a:xfrm>
        </p:spPr>
        <p:txBody>
          <a:bodyPr>
            <a:normAutofit/>
          </a:bodyPr>
          <a:lstStyle/>
          <a:p>
            <a:r>
              <a:rPr lang="en-US"/>
              <a:t>Providing Binary output label to each timestep in the input vector:</a:t>
            </a:r>
          </a:p>
          <a:p>
            <a:pPr lvl="1"/>
            <a:r>
              <a:rPr lang="en-US"/>
              <a:t>Applying thresholding to weighted data from previous step </a:t>
            </a:r>
          </a:p>
          <a:p>
            <a:pPr lvl="1"/>
            <a:r>
              <a:rPr lang="en-US"/>
              <a:t>Picking the class of each timestep by choosing the maximal result from the previous step.</a:t>
            </a:r>
          </a:p>
          <a:p>
            <a:pPr lvl="1"/>
            <a:r>
              <a:rPr lang="en-US"/>
              <a:t>Comparing the current timestep result with results from a predetermined number of  previous time steps:</a:t>
            </a:r>
          </a:p>
          <a:p>
            <a:pPr lvl="2"/>
            <a:r>
              <a:rPr lang="en-US"/>
              <a:t>If there is a larger result </a:t>
            </a:r>
            <a:r>
              <a:rPr lang="he-IL"/>
              <a:t>- </a:t>
            </a:r>
            <a:r>
              <a:rPr lang="en-US"/>
              <a:t> zero the current label</a:t>
            </a:r>
          </a:p>
          <a:p>
            <a:pPr lvl="2"/>
            <a:r>
              <a:rPr lang="en-US"/>
              <a:t>If the current result is largest among the previous results  - zero the previous results.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C93A1-7416-4210-9C63-9B43CDEEC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982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3DE18-CB8B-4D2C-9DBA-57C445234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3161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Classification Results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2D6AE-0B54-4924-93CC-4C7FCCD70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BCD731-1FC5-4662-9DEA-35928799C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26" y="1215739"/>
            <a:ext cx="10560593" cy="555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48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3DE18-CB8B-4D2C-9DBA-57C445234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3161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Classification Results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2D6AE-0B54-4924-93CC-4C7FCCD70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BBB20F-D24A-4499-91CA-2CF1F9D7E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40" y="1108725"/>
            <a:ext cx="9950961" cy="560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396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FF1175C-7FB3-4016-B2A0-D6502A9B4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36" y="1327160"/>
            <a:ext cx="11166764" cy="4796550"/>
          </a:xfrm>
        </p:spPr>
        <p:txBody>
          <a:bodyPr>
            <a:normAutofit/>
          </a:bodyPr>
          <a:lstStyle/>
          <a:p>
            <a:r>
              <a:rPr lang="en-US"/>
              <a:t>Block Diagram: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E6FD1D49-8B71-4C6C-9C59-E4177067C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A5A0B49-79C9-4C48-B0B4-93950D4B4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b="1">
                <a:solidFill>
                  <a:srgbClr val="3161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Performance evaluation</a:t>
            </a:r>
          </a:p>
        </p:txBody>
      </p:sp>
      <p:grpSp>
        <p:nvGrpSpPr>
          <p:cNvPr id="11" name="קבוצה 10">
            <a:extLst>
              <a:ext uri="{FF2B5EF4-FFF2-40B4-BE49-F238E27FC236}">
                <a16:creationId xmlns:a16="http://schemas.microsoft.com/office/drawing/2014/main" id="{C28217CB-5135-41BC-BF39-22E607830D8F}"/>
              </a:ext>
            </a:extLst>
          </p:cNvPr>
          <p:cNvGrpSpPr/>
          <p:nvPr/>
        </p:nvGrpSpPr>
        <p:grpSpPr>
          <a:xfrm>
            <a:off x="207818" y="2092036"/>
            <a:ext cx="11776364" cy="3865418"/>
            <a:chOff x="1121943" y="1486118"/>
            <a:chExt cx="8356133" cy="2211625"/>
          </a:xfrm>
        </p:grpSpPr>
        <p:sp>
          <p:nvSpPr>
            <p:cNvPr id="12" name="מלבן 11">
              <a:extLst>
                <a:ext uri="{FF2B5EF4-FFF2-40B4-BE49-F238E27FC236}">
                  <a16:creationId xmlns:a16="http://schemas.microsoft.com/office/drawing/2014/main" id="{0915DA8B-D4F2-43AA-A996-CC0156D03F4F}"/>
                </a:ext>
              </a:extLst>
            </p:cNvPr>
            <p:cNvSpPr/>
            <p:nvPr/>
          </p:nvSpPr>
          <p:spPr>
            <a:xfrm>
              <a:off x="1121943" y="1486118"/>
              <a:ext cx="8356133" cy="221162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1" anchor="t"/>
            <a:lstStyle/>
            <a:p>
              <a:pPr algn="l" rtl="0"/>
              <a:endParaRPr lang="he-IL" sz="3600" b="1" i="1"/>
            </a:p>
          </p:txBody>
        </p:sp>
        <p:grpSp>
          <p:nvGrpSpPr>
            <p:cNvPr id="13" name="קבוצה 12">
              <a:extLst>
                <a:ext uri="{FF2B5EF4-FFF2-40B4-BE49-F238E27FC236}">
                  <a16:creationId xmlns:a16="http://schemas.microsoft.com/office/drawing/2014/main" id="{BF14DB3D-3C9B-4546-B405-08191C83BEAD}"/>
                </a:ext>
              </a:extLst>
            </p:cNvPr>
            <p:cNvGrpSpPr/>
            <p:nvPr/>
          </p:nvGrpSpPr>
          <p:grpSpPr>
            <a:xfrm>
              <a:off x="1418768" y="1861941"/>
              <a:ext cx="7748702" cy="1540616"/>
              <a:chOff x="324781" y="4551092"/>
              <a:chExt cx="7748702" cy="1540616"/>
            </a:xfrm>
          </p:grpSpPr>
          <p:grpSp>
            <p:nvGrpSpPr>
              <p:cNvPr id="14" name="קבוצה 13">
                <a:extLst>
                  <a:ext uri="{FF2B5EF4-FFF2-40B4-BE49-F238E27FC236}">
                    <a16:creationId xmlns:a16="http://schemas.microsoft.com/office/drawing/2014/main" id="{6D6FC507-DCBB-4D74-BE7B-D178EBE0F84F}"/>
                  </a:ext>
                </a:extLst>
              </p:cNvPr>
              <p:cNvGrpSpPr/>
              <p:nvPr/>
            </p:nvGrpSpPr>
            <p:grpSpPr>
              <a:xfrm>
                <a:off x="324781" y="4627832"/>
                <a:ext cx="3839736" cy="657922"/>
                <a:chOff x="324781" y="4627832"/>
                <a:chExt cx="3839736" cy="657922"/>
              </a:xfrm>
            </p:grpSpPr>
            <p:sp>
              <p:nvSpPr>
                <p:cNvPr id="19" name="חץ: ימינה 18">
                  <a:extLst>
                    <a:ext uri="{FF2B5EF4-FFF2-40B4-BE49-F238E27FC236}">
                      <a16:creationId xmlns:a16="http://schemas.microsoft.com/office/drawing/2014/main" id="{4C00ADC9-254D-49F8-ABF9-C78AB4844959}"/>
                    </a:ext>
                  </a:extLst>
                </p:cNvPr>
                <p:cNvSpPr/>
                <p:nvPr/>
              </p:nvSpPr>
              <p:spPr>
                <a:xfrm>
                  <a:off x="324781" y="4711466"/>
                  <a:ext cx="1293541" cy="490654"/>
                </a:xfrm>
                <a:prstGeom prst="rightArrow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r>
                    <a:rPr lang="en-US" sz="2400"/>
                    <a:t>Gyro Data</a:t>
                  </a:r>
                  <a:endParaRPr lang="he-IL" sz="2400"/>
                </a:p>
              </p:txBody>
            </p:sp>
            <p:sp>
              <p:nvSpPr>
                <p:cNvPr id="20" name="מלבן: פינות מעוגלות 19">
                  <a:extLst>
                    <a:ext uri="{FF2B5EF4-FFF2-40B4-BE49-F238E27FC236}">
                      <a16:creationId xmlns:a16="http://schemas.microsoft.com/office/drawing/2014/main" id="{8C918904-8FF3-47C0-87E0-DF8D8D70444A}"/>
                    </a:ext>
                  </a:extLst>
                </p:cNvPr>
                <p:cNvSpPr/>
                <p:nvPr/>
              </p:nvSpPr>
              <p:spPr>
                <a:xfrm>
                  <a:off x="1618322" y="4627832"/>
                  <a:ext cx="1152293" cy="657922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r>
                    <a:rPr lang="en-US" sz="2800"/>
                    <a:t>Labeling</a:t>
                  </a:r>
                  <a:endParaRPr lang="he-IL" sz="2800"/>
                </a:p>
              </p:txBody>
            </p:sp>
            <p:sp>
              <p:nvSpPr>
                <p:cNvPr id="21" name="חץ: ימינה 20">
                  <a:extLst>
                    <a:ext uri="{FF2B5EF4-FFF2-40B4-BE49-F238E27FC236}">
                      <a16:creationId xmlns:a16="http://schemas.microsoft.com/office/drawing/2014/main" id="{185CCC9B-6A5E-41F5-93C8-FD78C09B32C6}"/>
                    </a:ext>
                  </a:extLst>
                </p:cNvPr>
                <p:cNvSpPr/>
                <p:nvPr/>
              </p:nvSpPr>
              <p:spPr>
                <a:xfrm>
                  <a:off x="2798492" y="4713713"/>
                  <a:ext cx="1366025" cy="490654"/>
                </a:xfrm>
                <a:prstGeom prst="rightArrow">
                  <a:avLst/>
                </a:prstGeom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r>
                    <a:rPr lang="en-US" sz="2400"/>
                    <a:t>Real Labels</a:t>
                  </a:r>
                  <a:endParaRPr lang="he-IL" sz="2400"/>
                </a:p>
              </p:txBody>
            </p:sp>
          </p:grpSp>
          <p:sp>
            <p:nvSpPr>
              <p:cNvPr id="15" name="מלבן: פינות מעוגלות 14">
                <a:extLst>
                  <a:ext uri="{FF2B5EF4-FFF2-40B4-BE49-F238E27FC236}">
                    <a16:creationId xmlns:a16="http://schemas.microsoft.com/office/drawing/2014/main" id="{6ACA544C-FDEC-4A16-8633-7F63E29BF142}"/>
                  </a:ext>
                </a:extLst>
              </p:cNvPr>
              <p:cNvSpPr/>
              <p:nvPr/>
            </p:nvSpPr>
            <p:spPr>
              <a:xfrm>
                <a:off x="4170091" y="4551092"/>
                <a:ext cx="1683834" cy="154061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2800"/>
                  <a:t>Performance evaluation</a:t>
                </a:r>
                <a:endParaRPr lang="he-IL" sz="2800"/>
              </a:p>
            </p:txBody>
          </p:sp>
          <p:sp>
            <p:nvSpPr>
              <p:cNvPr id="16" name="חץ: ימינה 15">
                <a:extLst>
                  <a:ext uri="{FF2B5EF4-FFF2-40B4-BE49-F238E27FC236}">
                    <a16:creationId xmlns:a16="http://schemas.microsoft.com/office/drawing/2014/main" id="{2C7FBA6D-412B-44F6-8E78-40BED651F0A7}"/>
                  </a:ext>
                </a:extLst>
              </p:cNvPr>
              <p:cNvSpPr/>
              <p:nvPr/>
            </p:nvSpPr>
            <p:spPr>
              <a:xfrm>
                <a:off x="2798491" y="5424667"/>
                <a:ext cx="1366025" cy="490654"/>
              </a:xfrm>
              <a:prstGeom prst="rightArrow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2400"/>
                  <a:t>algo Labels</a:t>
                </a:r>
                <a:endParaRPr lang="he-IL" sz="2400"/>
              </a:p>
            </p:txBody>
          </p:sp>
          <p:sp>
            <p:nvSpPr>
              <p:cNvPr id="17" name="חץ: ימינה 16">
                <a:extLst>
                  <a:ext uri="{FF2B5EF4-FFF2-40B4-BE49-F238E27FC236}">
                    <a16:creationId xmlns:a16="http://schemas.microsoft.com/office/drawing/2014/main" id="{7D74472B-9452-4A69-9CBD-240D32A1FF43}"/>
                  </a:ext>
                </a:extLst>
              </p:cNvPr>
              <p:cNvSpPr/>
              <p:nvPr/>
            </p:nvSpPr>
            <p:spPr>
              <a:xfrm>
                <a:off x="5931980" y="4758975"/>
                <a:ext cx="2141503" cy="521323"/>
              </a:xfrm>
              <a:prstGeom prst="rightArrow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2400"/>
                  <a:t>Success rates</a:t>
                </a:r>
                <a:endParaRPr lang="he-IL" sz="2400"/>
              </a:p>
            </p:txBody>
          </p:sp>
          <p:sp>
            <p:nvSpPr>
              <p:cNvPr id="18" name="חץ: ימינה 17">
                <a:extLst>
                  <a:ext uri="{FF2B5EF4-FFF2-40B4-BE49-F238E27FC236}">
                    <a16:creationId xmlns:a16="http://schemas.microsoft.com/office/drawing/2014/main" id="{E4A5A4B7-0CC2-4012-AE12-EFD151FE3F35}"/>
                  </a:ext>
                </a:extLst>
              </p:cNvPr>
              <p:cNvSpPr/>
              <p:nvPr/>
            </p:nvSpPr>
            <p:spPr>
              <a:xfrm>
                <a:off x="5931979" y="5485680"/>
                <a:ext cx="2141503" cy="521323"/>
              </a:xfrm>
              <a:prstGeom prst="rightArrow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2400"/>
                  <a:t>Confusion matrix</a:t>
                </a:r>
                <a:endParaRPr lang="he-IL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9919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9FFAD588-ADC2-4F3C-BF1D-E06393760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D59434-EF76-4EEA-B8EA-9184C97D3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b="1">
                <a:solidFill>
                  <a:srgbClr val="3161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Confusion matrix</a:t>
            </a:r>
            <a:endParaRPr lang="en-US"/>
          </a:p>
        </p:txBody>
      </p:sp>
      <p:grpSp>
        <p:nvGrpSpPr>
          <p:cNvPr id="35" name="קבוצה 34">
            <a:extLst>
              <a:ext uri="{FF2B5EF4-FFF2-40B4-BE49-F238E27FC236}">
                <a16:creationId xmlns:a16="http://schemas.microsoft.com/office/drawing/2014/main" id="{16BB2863-DE17-48C2-A267-727FDF9BFC89}"/>
              </a:ext>
            </a:extLst>
          </p:cNvPr>
          <p:cNvGrpSpPr/>
          <p:nvPr/>
        </p:nvGrpSpPr>
        <p:grpSpPr>
          <a:xfrm>
            <a:off x="983085" y="1400062"/>
            <a:ext cx="3733138" cy="3930810"/>
            <a:chOff x="977131" y="1217116"/>
            <a:chExt cx="3733138" cy="3242907"/>
          </a:xfrm>
        </p:grpSpPr>
        <p:grpSp>
          <p:nvGrpSpPr>
            <p:cNvPr id="24" name="קבוצה 23">
              <a:extLst>
                <a:ext uri="{FF2B5EF4-FFF2-40B4-BE49-F238E27FC236}">
                  <a16:creationId xmlns:a16="http://schemas.microsoft.com/office/drawing/2014/main" id="{44956AFE-2C75-49FC-866E-979E3B28DC4E}"/>
                </a:ext>
              </a:extLst>
            </p:cNvPr>
            <p:cNvGrpSpPr/>
            <p:nvPr/>
          </p:nvGrpSpPr>
          <p:grpSpPr>
            <a:xfrm>
              <a:off x="1018310" y="2886219"/>
              <a:ext cx="2919845" cy="1573804"/>
              <a:chOff x="1018310" y="2886219"/>
              <a:chExt cx="2919845" cy="1573804"/>
            </a:xfrm>
          </p:grpSpPr>
          <p:grpSp>
            <p:nvGrpSpPr>
              <p:cNvPr id="18" name="קבוצה 17">
                <a:extLst>
                  <a:ext uri="{FF2B5EF4-FFF2-40B4-BE49-F238E27FC236}">
                    <a16:creationId xmlns:a16="http://schemas.microsoft.com/office/drawing/2014/main" id="{C06A4505-2BCD-4E62-A99A-725494660FDC}"/>
                  </a:ext>
                </a:extLst>
              </p:cNvPr>
              <p:cNvGrpSpPr/>
              <p:nvPr/>
            </p:nvGrpSpPr>
            <p:grpSpPr>
              <a:xfrm>
                <a:off x="1018310" y="2886219"/>
                <a:ext cx="2479964" cy="1376504"/>
                <a:chOff x="2888673" y="1417638"/>
                <a:chExt cx="2479964" cy="1376504"/>
              </a:xfrm>
            </p:grpSpPr>
            <p:cxnSp>
              <p:nvCxnSpPr>
                <p:cNvPr id="12" name="מחבר חץ ישר 11">
                  <a:extLst>
                    <a:ext uri="{FF2B5EF4-FFF2-40B4-BE49-F238E27FC236}">
                      <a16:creationId xmlns:a16="http://schemas.microsoft.com/office/drawing/2014/main" id="{0E6CA9BA-6048-4478-97BA-DD75A40190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28655" y="1417638"/>
                  <a:ext cx="0" cy="688252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מחבר חץ ישר 12">
                  <a:extLst>
                    <a:ext uri="{FF2B5EF4-FFF2-40B4-BE49-F238E27FC236}">
                      <a16:creationId xmlns:a16="http://schemas.microsoft.com/office/drawing/2014/main" id="{83F8403E-4FB7-4DD9-9AF2-26F4FFC309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88873" y="2105890"/>
                  <a:ext cx="0" cy="688252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מחבר חץ ישר 14">
                  <a:extLst>
                    <a:ext uri="{FF2B5EF4-FFF2-40B4-BE49-F238E27FC236}">
                      <a16:creationId xmlns:a16="http://schemas.microsoft.com/office/drawing/2014/main" id="{E7267FBA-E151-4D03-886D-A46D13B437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88673" y="2119744"/>
                  <a:ext cx="2479964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מחבר חץ ישר 16">
                  <a:extLst>
                    <a:ext uri="{FF2B5EF4-FFF2-40B4-BE49-F238E27FC236}">
                      <a16:creationId xmlns:a16="http://schemas.microsoft.com/office/drawing/2014/main" id="{E08C0E5B-6986-4607-879A-82534809D9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88673" y="2794142"/>
                  <a:ext cx="2479964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תיבת טקסט 22">
                <a:extLst>
                  <a:ext uri="{FF2B5EF4-FFF2-40B4-BE49-F238E27FC236}">
                    <a16:creationId xmlns:a16="http://schemas.microsoft.com/office/drawing/2014/main" id="{68BCF7C8-9A9D-46FD-8FBD-D68F313A28D6}"/>
                  </a:ext>
                </a:extLst>
              </p:cNvPr>
              <p:cNvSpPr txBox="1"/>
              <p:nvPr/>
            </p:nvSpPr>
            <p:spPr>
              <a:xfrm>
                <a:off x="3577955" y="4079150"/>
                <a:ext cx="360200" cy="38087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2400"/>
                  <a:t>t</a:t>
                </a:r>
                <a:endParaRPr lang="he-IL" sz="2400"/>
              </a:p>
            </p:txBody>
          </p:sp>
        </p:grpSp>
        <p:sp>
          <p:nvSpPr>
            <p:cNvPr id="25" name="תיבת טקסט 24">
              <a:extLst>
                <a:ext uri="{FF2B5EF4-FFF2-40B4-BE49-F238E27FC236}">
                  <a16:creationId xmlns:a16="http://schemas.microsoft.com/office/drawing/2014/main" id="{3D46DB17-A515-4F79-8222-DBA761113EDB}"/>
                </a:ext>
              </a:extLst>
            </p:cNvPr>
            <p:cNvSpPr txBox="1"/>
            <p:nvPr/>
          </p:nvSpPr>
          <p:spPr>
            <a:xfrm>
              <a:off x="977131" y="1217116"/>
              <a:ext cx="3733138" cy="888703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3200" u="sng"/>
                <a:t>Problem</a:t>
              </a:r>
              <a:r>
                <a:rPr lang="en-US" sz="3200"/>
                <a:t>:</a:t>
              </a:r>
            </a:p>
            <a:p>
              <a:r>
                <a:rPr lang="en-US" sz="3200"/>
                <a:t>Delay between labels</a:t>
              </a:r>
              <a:endParaRPr lang="he-IL" sz="3200"/>
            </a:p>
          </p:txBody>
        </p:sp>
      </p:grpSp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7CFD9111-185A-4B31-BE5C-F8E054C4C0C9}"/>
              </a:ext>
            </a:extLst>
          </p:cNvPr>
          <p:cNvSpPr txBox="1"/>
          <p:nvPr/>
        </p:nvSpPr>
        <p:spPr>
          <a:xfrm>
            <a:off x="6096000" y="1386031"/>
            <a:ext cx="5805052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u="sng"/>
              <a:t>Solution:</a:t>
            </a:r>
          </a:p>
          <a:p>
            <a:r>
              <a:rPr lang="en-US" sz="3200"/>
              <a:t>Moving real label to be at same </a:t>
            </a:r>
          </a:p>
          <a:p>
            <a:r>
              <a:rPr lang="en-US" sz="3200"/>
              <a:t>timestep as algorithm label</a:t>
            </a:r>
          </a:p>
        </p:txBody>
      </p:sp>
      <p:cxnSp>
        <p:nvCxnSpPr>
          <p:cNvPr id="36" name="מחבר חץ ישר 35">
            <a:extLst>
              <a:ext uri="{FF2B5EF4-FFF2-40B4-BE49-F238E27FC236}">
                <a16:creationId xmlns:a16="http://schemas.microsoft.com/office/drawing/2014/main" id="{C6340488-0B74-450D-8419-909F1AFE2F59}"/>
              </a:ext>
            </a:extLst>
          </p:cNvPr>
          <p:cNvCxnSpPr>
            <a:cxnSpLocks/>
          </p:cNvCxnSpPr>
          <p:nvPr/>
        </p:nvCxnSpPr>
        <p:spPr>
          <a:xfrm flipV="1">
            <a:off x="8697189" y="3423211"/>
            <a:ext cx="0" cy="86809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9" name="קבוצה 48">
            <a:extLst>
              <a:ext uri="{FF2B5EF4-FFF2-40B4-BE49-F238E27FC236}">
                <a16:creationId xmlns:a16="http://schemas.microsoft.com/office/drawing/2014/main" id="{00FFE50E-0498-4018-BFA5-373928115D02}"/>
              </a:ext>
            </a:extLst>
          </p:cNvPr>
          <p:cNvGrpSpPr/>
          <p:nvPr/>
        </p:nvGrpSpPr>
        <p:grpSpPr>
          <a:xfrm>
            <a:off x="8146373" y="3426677"/>
            <a:ext cx="391454" cy="1280324"/>
            <a:chOff x="8021682" y="3153015"/>
            <a:chExt cx="391454" cy="1009688"/>
          </a:xfrm>
        </p:grpSpPr>
        <p:sp>
          <p:nvSpPr>
            <p:cNvPr id="38" name="תיבת טקסט 37">
              <a:extLst>
                <a:ext uri="{FF2B5EF4-FFF2-40B4-BE49-F238E27FC236}">
                  <a16:creationId xmlns:a16="http://schemas.microsoft.com/office/drawing/2014/main" id="{973E0704-4B9C-4116-AC85-F81EA1263789}"/>
                </a:ext>
              </a:extLst>
            </p:cNvPr>
            <p:cNvSpPr txBox="1"/>
            <p:nvPr/>
          </p:nvSpPr>
          <p:spPr>
            <a:xfrm>
              <a:off x="8021682" y="3798625"/>
              <a:ext cx="391454" cy="364078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2400"/>
                <a:t>t</a:t>
              </a:r>
              <a:r>
                <a:rPr lang="en-US" sz="2400" baseline="-25000"/>
                <a:t>0</a:t>
              </a:r>
              <a:endParaRPr lang="he-IL" sz="2400"/>
            </a:p>
          </p:txBody>
        </p:sp>
        <p:cxnSp>
          <p:nvCxnSpPr>
            <p:cNvPr id="31" name="מחבר חץ ישר 30">
              <a:extLst>
                <a:ext uri="{FF2B5EF4-FFF2-40B4-BE49-F238E27FC236}">
                  <a16:creationId xmlns:a16="http://schemas.microsoft.com/office/drawing/2014/main" id="{4F92FD14-6015-46CE-BF34-AD5B106DC4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2280" y="3153015"/>
              <a:ext cx="0" cy="68825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קבוצה 46">
            <a:extLst>
              <a:ext uri="{FF2B5EF4-FFF2-40B4-BE49-F238E27FC236}">
                <a16:creationId xmlns:a16="http://schemas.microsoft.com/office/drawing/2014/main" id="{D305BB2F-B912-4C97-BB35-882F4EC0C364}"/>
              </a:ext>
            </a:extLst>
          </p:cNvPr>
          <p:cNvGrpSpPr/>
          <p:nvPr/>
        </p:nvGrpSpPr>
        <p:grpSpPr>
          <a:xfrm>
            <a:off x="7096989" y="4289986"/>
            <a:ext cx="4260264" cy="1118749"/>
            <a:chOff x="6972298" y="3688861"/>
            <a:chExt cx="4260264" cy="1118749"/>
          </a:xfrm>
        </p:grpSpPr>
        <p:cxnSp>
          <p:nvCxnSpPr>
            <p:cNvPr id="32" name="מחבר חץ ישר 31">
              <a:extLst>
                <a:ext uri="{FF2B5EF4-FFF2-40B4-BE49-F238E27FC236}">
                  <a16:creationId xmlns:a16="http://schemas.microsoft.com/office/drawing/2014/main" id="{F7DF6C33-9947-4568-8064-14AE729789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2498" y="3698281"/>
              <a:ext cx="0" cy="8312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מחבר חץ ישר 32">
              <a:extLst>
                <a:ext uri="{FF2B5EF4-FFF2-40B4-BE49-F238E27FC236}">
                  <a16:creationId xmlns:a16="http://schemas.microsoft.com/office/drawing/2014/main" id="{EA72B296-52E8-4DF6-9A03-D466A3405FB4}"/>
                </a:ext>
              </a:extLst>
            </p:cNvPr>
            <p:cNvCxnSpPr>
              <a:cxnSpLocks/>
            </p:cNvCxnSpPr>
            <p:nvPr/>
          </p:nvCxnSpPr>
          <p:spPr>
            <a:xfrm>
              <a:off x="6972298" y="3688861"/>
              <a:ext cx="37788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מחבר חץ ישר 33">
              <a:extLst>
                <a:ext uri="{FF2B5EF4-FFF2-40B4-BE49-F238E27FC236}">
                  <a16:creationId xmlns:a16="http://schemas.microsoft.com/office/drawing/2014/main" id="{32F7083D-6A70-4835-9071-53A2C755B396}"/>
                </a:ext>
              </a:extLst>
            </p:cNvPr>
            <p:cNvCxnSpPr>
              <a:cxnSpLocks/>
            </p:cNvCxnSpPr>
            <p:nvPr/>
          </p:nvCxnSpPr>
          <p:spPr>
            <a:xfrm>
              <a:off x="6972298" y="4529519"/>
              <a:ext cx="37788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תיבת טקסט 29">
              <a:extLst>
                <a:ext uri="{FF2B5EF4-FFF2-40B4-BE49-F238E27FC236}">
                  <a16:creationId xmlns:a16="http://schemas.microsoft.com/office/drawing/2014/main" id="{C1539A97-CD1E-46DB-8014-2BC3A0B9F37A}"/>
                </a:ext>
              </a:extLst>
            </p:cNvPr>
            <p:cNvSpPr txBox="1"/>
            <p:nvPr/>
          </p:nvSpPr>
          <p:spPr>
            <a:xfrm>
              <a:off x="10872362" y="4345945"/>
              <a:ext cx="360200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/>
                <a:t>t</a:t>
              </a:r>
              <a:endParaRPr lang="he-IL" sz="2400"/>
            </a:p>
          </p:txBody>
        </p:sp>
      </p:grpSp>
      <p:grpSp>
        <p:nvGrpSpPr>
          <p:cNvPr id="48" name="קבוצה 47">
            <a:extLst>
              <a:ext uri="{FF2B5EF4-FFF2-40B4-BE49-F238E27FC236}">
                <a16:creationId xmlns:a16="http://schemas.microsoft.com/office/drawing/2014/main" id="{167A6E1B-6549-493D-BF2C-A71A8F451C1C}"/>
              </a:ext>
            </a:extLst>
          </p:cNvPr>
          <p:cNvGrpSpPr/>
          <p:nvPr/>
        </p:nvGrpSpPr>
        <p:grpSpPr>
          <a:xfrm>
            <a:off x="6438235" y="3352801"/>
            <a:ext cx="4162956" cy="2205158"/>
            <a:chOff x="6313544" y="3139165"/>
            <a:chExt cx="4162956" cy="1723087"/>
          </a:xfrm>
        </p:grpSpPr>
        <p:sp>
          <p:nvSpPr>
            <p:cNvPr id="37" name="מלבן 36">
              <a:extLst>
                <a:ext uri="{FF2B5EF4-FFF2-40B4-BE49-F238E27FC236}">
                  <a16:creationId xmlns:a16="http://schemas.microsoft.com/office/drawing/2014/main" id="{0FBA7001-BFE7-4AE1-87C1-E48C505CD39A}"/>
                </a:ext>
              </a:extLst>
            </p:cNvPr>
            <p:cNvSpPr/>
            <p:nvPr/>
          </p:nvSpPr>
          <p:spPr>
            <a:xfrm>
              <a:off x="7214753" y="3139165"/>
              <a:ext cx="1995054" cy="13903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תיבת טקסט 39">
              <a:extLst>
                <a:ext uri="{FF2B5EF4-FFF2-40B4-BE49-F238E27FC236}">
                  <a16:creationId xmlns:a16="http://schemas.microsoft.com/office/drawing/2014/main" id="{542A44DD-44F2-4E32-A427-5F2BE8966883}"/>
                </a:ext>
              </a:extLst>
            </p:cNvPr>
            <p:cNvSpPr txBox="1"/>
            <p:nvPr/>
          </p:nvSpPr>
          <p:spPr>
            <a:xfrm>
              <a:off x="6313544" y="4501512"/>
              <a:ext cx="1138453" cy="360740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2400"/>
                <a:t>t</a:t>
              </a:r>
              <a:r>
                <a:rPr lang="en-US" sz="2400" baseline="-25000"/>
                <a:t>0</a:t>
              </a:r>
              <a:r>
                <a:rPr lang="en-US" sz="2400"/>
                <a:t>-0.5dt</a:t>
              </a:r>
              <a:endParaRPr lang="he-IL" sz="2400"/>
            </a:p>
          </p:txBody>
        </p:sp>
        <p:sp>
          <p:nvSpPr>
            <p:cNvPr id="42" name="תיבת טקסט 41">
              <a:extLst>
                <a:ext uri="{FF2B5EF4-FFF2-40B4-BE49-F238E27FC236}">
                  <a16:creationId xmlns:a16="http://schemas.microsoft.com/office/drawing/2014/main" id="{00AA8DB6-D773-4B3B-B7DA-0C2FCFB75AA5}"/>
                </a:ext>
              </a:extLst>
            </p:cNvPr>
            <p:cNvSpPr txBox="1"/>
            <p:nvPr/>
          </p:nvSpPr>
          <p:spPr>
            <a:xfrm>
              <a:off x="9209807" y="4501512"/>
              <a:ext cx="1266693" cy="360740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2400"/>
                <a:t>t</a:t>
              </a:r>
              <a:r>
                <a:rPr lang="en-US" sz="2400" baseline="-25000"/>
                <a:t>0</a:t>
              </a:r>
              <a:r>
                <a:rPr lang="en-US" sz="2400"/>
                <a:t> +0.5dt</a:t>
              </a:r>
              <a:endParaRPr lang="he-IL" sz="2400"/>
            </a:p>
          </p:txBody>
        </p:sp>
      </p:grp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5B83FA9A-4DC8-480A-A93C-2D11253E4BDA}"/>
              </a:ext>
            </a:extLst>
          </p:cNvPr>
          <p:cNvSpPr txBox="1"/>
          <p:nvPr/>
        </p:nvSpPr>
        <p:spPr>
          <a:xfrm>
            <a:off x="107841" y="3857258"/>
            <a:ext cx="206110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/>
              <a:t>real labels</a:t>
            </a:r>
            <a:endParaRPr lang="he-IL" sz="2400"/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4C4B8645-8145-4E70-8CAD-BEA77A769F33}"/>
              </a:ext>
            </a:extLst>
          </p:cNvPr>
          <p:cNvSpPr txBox="1"/>
          <p:nvPr/>
        </p:nvSpPr>
        <p:spPr>
          <a:xfrm>
            <a:off x="108775" y="4642018"/>
            <a:ext cx="206110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/>
              <a:t>algo labels</a:t>
            </a:r>
            <a:endParaRPr lang="he-IL" sz="2400"/>
          </a:p>
        </p:txBody>
      </p:sp>
    </p:spTree>
    <p:extLst>
      <p:ext uri="{BB962C8B-B14F-4D97-AF65-F5344CB8AC3E}">
        <p14:creationId xmlns:p14="http://schemas.microsoft.com/office/powerpoint/2010/main" val="400492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1A4BC-0F42-445C-B3FF-993AFB0B0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3161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Grid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829DE-DDB3-4A05-8B5C-F31541D0C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59" y="1299411"/>
            <a:ext cx="11531065" cy="5101388"/>
          </a:xfrm>
        </p:spPr>
        <p:txBody>
          <a:bodyPr/>
          <a:lstStyle/>
          <a:p>
            <a:r>
              <a:rPr lang="en-US" b="1"/>
              <a:t>Reducing unvoluntary hand movements </a:t>
            </a:r>
            <a:r>
              <a:rPr lang="en-US"/>
              <a:t>(FP) was considered the most important performance aspect, followed by </a:t>
            </a:r>
            <a:r>
              <a:rPr lang="en-US" b="1"/>
              <a:t>sensitivity</a:t>
            </a:r>
            <a:r>
              <a:rPr lang="en-US"/>
              <a:t> (TP).</a:t>
            </a:r>
          </a:p>
          <a:p>
            <a:pPr lvl="1"/>
            <a:r>
              <a:rPr lang="en-US"/>
              <a:t> Choosing optimal threshold values was based primarily on FPR, and TPR.</a:t>
            </a:r>
          </a:p>
          <a:p>
            <a:r>
              <a:rPr lang="en-US"/>
              <a:t>The grid search loop provided the algorithm parameters that met two conditions:</a:t>
            </a:r>
          </a:p>
          <a:p>
            <a:pPr lvl="1"/>
            <a:r>
              <a:rPr lang="en-US"/>
              <a:t>FPR was less than 0.15 </a:t>
            </a:r>
          </a:p>
          <a:p>
            <a:pPr lvl="1"/>
            <a:r>
              <a:rPr lang="en-US"/>
              <a:t>Maximal  TPR</a:t>
            </a:r>
          </a:p>
          <a:p>
            <a:pPr lvl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B7DCE-FCD0-410D-B9D9-31A4CCBF1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933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50609"/>
            <a:ext cx="10972800" cy="1143000"/>
          </a:xfr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z="6000" b="1">
                <a:solidFill>
                  <a:srgbClr val="3161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Goal</a:t>
            </a:r>
            <a:endParaRPr lang="he-IL" sz="6000" b="1">
              <a:solidFill>
                <a:srgbClr val="31617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738752"/>
            <a:ext cx="7929418" cy="4334932"/>
          </a:xfrm>
        </p:spPr>
        <p:txBody>
          <a:bodyPr vert="horz" lIns="91440" tIns="45720" rIns="91440" bIns="45720" rtlCol="1">
            <a:normAutofit/>
          </a:bodyPr>
          <a:lstStyle/>
          <a:p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Control of 3D printed electro-mechanical prosthetic hand through signals acquired from the leg.</a:t>
            </a:r>
          </a:p>
          <a:p>
            <a:pPr lvl="1"/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Setting up a sensor system</a:t>
            </a:r>
          </a:p>
          <a:p>
            <a:pPr lvl="1"/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Collecting data</a:t>
            </a:r>
          </a:p>
          <a:p>
            <a:pPr lvl="1"/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Classification of at least three gestures</a:t>
            </a:r>
          </a:p>
          <a:p>
            <a:endParaRPr lang="he-IL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he-IL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he-IL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A343892A-5C73-4C89-938C-5FF604BB3C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87979" y="2975194"/>
            <a:ext cx="2101698" cy="25457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743165-3549-4D71-A93E-3A42CC921945}"/>
              </a:ext>
            </a:extLst>
          </p:cNvPr>
          <p:cNvSpPr txBox="1"/>
          <p:nvPr/>
        </p:nvSpPr>
        <p:spPr>
          <a:xfrm>
            <a:off x="9175178" y="1845271"/>
            <a:ext cx="1349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The prosthetic hand in use</a:t>
            </a:r>
          </a:p>
        </p:txBody>
      </p:sp>
    </p:spTree>
    <p:extLst>
      <p:ext uri="{BB962C8B-B14F-4D97-AF65-F5344CB8AC3E}">
        <p14:creationId xmlns:p14="http://schemas.microsoft.com/office/powerpoint/2010/main" val="337995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מציין מיקום תוכן 7">
            <a:extLst>
              <a:ext uri="{FF2B5EF4-FFF2-40B4-BE49-F238E27FC236}">
                <a16:creationId xmlns:a16="http://schemas.microsoft.com/office/drawing/2014/main" id="{326783C8-2E18-497A-94B6-AF4F91E653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855" r="5746"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0A54608D-96D6-41DC-B2A8-0EABD3FBC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24DA9DAE-F606-416A-BF16-6E3302ACAA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265" y="0"/>
            <a:ext cx="1379827" cy="682162"/>
          </a:xfrm>
          <a:prstGeom prst="rect">
            <a:avLst/>
          </a:prstGeom>
        </p:spPr>
      </p:pic>
      <p:cxnSp>
        <p:nvCxnSpPr>
          <p:cNvPr id="13" name="מחבר חץ ישר 12">
            <a:extLst>
              <a:ext uri="{FF2B5EF4-FFF2-40B4-BE49-F238E27FC236}">
                <a16:creationId xmlns:a16="http://schemas.microsoft.com/office/drawing/2014/main" id="{468B940E-BA8E-4786-9359-B57FB77B2311}"/>
              </a:ext>
            </a:extLst>
          </p:cNvPr>
          <p:cNvCxnSpPr/>
          <p:nvPr/>
        </p:nvCxnSpPr>
        <p:spPr>
          <a:xfrm>
            <a:off x="1183265" y="1593273"/>
            <a:ext cx="1033462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6782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E6FD1D49-8B71-4C6C-9C59-E4177067C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1656485-93F2-4893-BF0E-38D8EDFFD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141" y="-44534"/>
            <a:ext cx="10972800" cy="1143000"/>
          </a:xfrm>
        </p:spPr>
        <p:txBody>
          <a:bodyPr vert="horz" lIns="91440" tIns="45720" rIns="91440" bIns="45720" rtlCol="1" anchor="ctr">
            <a:noAutofit/>
          </a:bodyPr>
          <a:lstStyle/>
          <a:p>
            <a:r>
              <a:rPr lang="en-US" sz="3600" b="1">
                <a:solidFill>
                  <a:srgbClr val="3161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1 </a:t>
            </a:r>
            <a:br>
              <a:rPr lang="en-US" sz="3600" b="1">
                <a:solidFill>
                  <a:srgbClr val="3161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600" b="1" err="1">
                <a:solidFill>
                  <a:srgbClr val="3161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Xcorr</a:t>
            </a:r>
            <a:r>
              <a:rPr lang="en-US" sz="3600" b="1">
                <a:solidFill>
                  <a:srgbClr val="3161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 = 0.7, Time Th = 100, Th3 = 0.85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93F2C1-D0A0-4302-AC7F-C759B746662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0017" y="1072115"/>
            <a:ext cx="10888202" cy="5624534"/>
          </a:xfrm>
          <a:prstGeom prst="rect">
            <a:avLst/>
          </a:prstGeom>
        </p:spPr>
      </p:pic>
      <p:sp>
        <p:nvSpPr>
          <p:cNvPr id="2" name="אליפסה 1">
            <a:extLst>
              <a:ext uri="{FF2B5EF4-FFF2-40B4-BE49-F238E27FC236}">
                <a16:creationId xmlns:a16="http://schemas.microsoft.com/office/drawing/2014/main" id="{A3134CC2-371E-4301-9B3F-70E2346938C7}"/>
              </a:ext>
            </a:extLst>
          </p:cNvPr>
          <p:cNvSpPr/>
          <p:nvPr/>
        </p:nvSpPr>
        <p:spPr>
          <a:xfrm>
            <a:off x="3642610" y="1543987"/>
            <a:ext cx="4781862" cy="509665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50216993">
                  <a:custGeom>
                    <a:avLst/>
                    <a:gdLst>
                      <a:gd name="connsiteX0" fmla="*/ 0 w 4781862"/>
                      <a:gd name="connsiteY0" fmla="*/ 254833 h 509665"/>
                      <a:gd name="connsiteX1" fmla="*/ 2390931 w 4781862"/>
                      <a:gd name="connsiteY1" fmla="*/ 0 h 509665"/>
                      <a:gd name="connsiteX2" fmla="*/ 4781862 w 4781862"/>
                      <a:gd name="connsiteY2" fmla="*/ 254833 h 509665"/>
                      <a:gd name="connsiteX3" fmla="*/ 2390931 w 4781862"/>
                      <a:gd name="connsiteY3" fmla="*/ 509666 h 509665"/>
                      <a:gd name="connsiteX4" fmla="*/ 0 w 4781862"/>
                      <a:gd name="connsiteY4" fmla="*/ 254833 h 5096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1862" h="509665" extrusionOk="0">
                        <a:moveTo>
                          <a:pt x="0" y="254833"/>
                        </a:moveTo>
                        <a:cubicBezTo>
                          <a:pt x="-210307" y="123089"/>
                          <a:pt x="1157737" y="85812"/>
                          <a:pt x="2390931" y="0"/>
                        </a:cubicBezTo>
                        <a:cubicBezTo>
                          <a:pt x="3717182" y="11855"/>
                          <a:pt x="4782240" y="125638"/>
                          <a:pt x="4781862" y="254833"/>
                        </a:cubicBezTo>
                        <a:cubicBezTo>
                          <a:pt x="4643352" y="186603"/>
                          <a:pt x="3901788" y="739852"/>
                          <a:pt x="2390931" y="509666"/>
                        </a:cubicBezTo>
                        <a:cubicBezTo>
                          <a:pt x="1073336" y="498954"/>
                          <a:pt x="13878" y="421448"/>
                          <a:pt x="0" y="2548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innerShdw blurRad="114300">
              <a:prstClr val="black"/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אליפסה 2">
            <a:extLst>
              <a:ext uri="{FF2B5EF4-FFF2-40B4-BE49-F238E27FC236}">
                <a16:creationId xmlns:a16="http://schemas.microsoft.com/office/drawing/2014/main" id="{BF95BA07-92DF-44FC-A0D3-E089CE5D59C6}"/>
              </a:ext>
            </a:extLst>
          </p:cNvPr>
          <p:cNvSpPr/>
          <p:nvPr/>
        </p:nvSpPr>
        <p:spPr>
          <a:xfrm>
            <a:off x="3702570" y="3947942"/>
            <a:ext cx="929390" cy="562598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50216993">
                  <a:custGeom>
                    <a:avLst/>
                    <a:gdLst>
                      <a:gd name="connsiteX0" fmla="*/ 0 w 4781862"/>
                      <a:gd name="connsiteY0" fmla="*/ 254833 h 509665"/>
                      <a:gd name="connsiteX1" fmla="*/ 2390931 w 4781862"/>
                      <a:gd name="connsiteY1" fmla="*/ 0 h 509665"/>
                      <a:gd name="connsiteX2" fmla="*/ 4781862 w 4781862"/>
                      <a:gd name="connsiteY2" fmla="*/ 254833 h 509665"/>
                      <a:gd name="connsiteX3" fmla="*/ 2390931 w 4781862"/>
                      <a:gd name="connsiteY3" fmla="*/ 509666 h 509665"/>
                      <a:gd name="connsiteX4" fmla="*/ 0 w 4781862"/>
                      <a:gd name="connsiteY4" fmla="*/ 254833 h 5096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1862" h="509665" extrusionOk="0">
                        <a:moveTo>
                          <a:pt x="0" y="254833"/>
                        </a:moveTo>
                        <a:cubicBezTo>
                          <a:pt x="-210307" y="123089"/>
                          <a:pt x="1157737" y="85812"/>
                          <a:pt x="2390931" y="0"/>
                        </a:cubicBezTo>
                        <a:cubicBezTo>
                          <a:pt x="3717182" y="11855"/>
                          <a:pt x="4782240" y="125638"/>
                          <a:pt x="4781862" y="254833"/>
                        </a:cubicBezTo>
                        <a:cubicBezTo>
                          <a:pt x="4643352" y="186603"/>
                          <a:pt x="3901788" y="739852"/>
                          <a:pt x="2390931" y="509666"/>
                        </a:cubicBezTo>
                        <a:cubicBezTo>
                          <a:pt x="1073336" y="498954"/>
                          <a:pt x="13878" y="421448"/>
                          <a:pt x="0" y="2548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innerShdw blurRad="114300">
              <a:prstClr val="black"/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אליפסה 4">
            <a:extLst>
              <a:ext uri="{FF2B5EF4-FFF2-40B4-BE49-F238E27FC236}">
                <a16:creationId xmlns:a16="http://schemas.microsoft.com/office/drawing/2014/main" id="{2FD08B9A-F2EC-4352-9F71-046D5D37FBE9}"/>
              </a:ext>
            </a:extLst>
          </p:cNvPr>
          <p:cNvSpPr/>
          <p:nvPr/>
        </p:nvSpPr>
        <p:spPr>
          <a:xfrm>
            <a:off x="2488366" y="2743200"/>
            <a:ext cx="1019983" cy="1783830"/>
          </a:xfrm>
          <a:prstGeom prst="ellipse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אליפסה 7">
            <a:extLst>
              <a:ext uri="{FF2B5EF4-FFF2-40B4-BE49-F238E27FC236}">
                <a16:creationId xmlns:a16="http://schemas.microsoft.com/office/drawing/2014/main" id="{F0C2AF43-118E-46FF-9BEA-171E4A82E076}"/>
              </a:ext>
            </a:extLst>
          </p:cNvPr>
          <p:cNvSpPr/>
          <p:nvPr/>
        </p:nvSpPr>
        <p:spPr>
          <a:xfrm>
            <a:off x="931759" y="4823059"/>
            <a:ext cx="929390" cy="562598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50216993">
                  <a:custGeom>
                    <a:avLst/>
                    <a:gdLst>
                      <a:gd name="connsiteX0" fmla="*/ 0 w 4781862"/>
                      <a:gd name="connsiteY0" fmla="*/ 254833 h 509665"/>
                      <a:gd name="connsiteX1" fmla="*/ 2390931 w 4781862"/>
                      <a:gd name="connsiteY1" fmla="*/ 0 h 509665"/>
                      <a:gd name="connsiteX2" fmla="*/ 4781862 w 4781862"/>
                      <a:gd name="connsiteY2" fmla="*/ 254833 h 509665"/>
                      <a:gd name="connsiteX3" fmla="*/ 2390931 w 4781862"/>
                      <a:gd name="connsiteY3" fmla="*/ 509666 h 509665"/>
                      <a:gd name="connsiteX4" fmla="*/ 0 w 4781862"/>
                      <a:gd name="connsiteY4" fmla="*/ 254833 h 5096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1862" h="509665" extrusionOk="0">
                        <a:moveTo>
                          <a:pt x="0" y="254833"/>
                        </a:moveTo>
                        <a:cubicBezTo>
                          <a:pt x="-210307" y="123089"/>
                          <a:pt x="1157737" y="85812"/>
                          <a:pt x="2390931" y="0"/>
                        </a:cubicBezTo>
                        <a:cubicBezTo>
                          <a:pt x="3717182" y="11855"/>
                          <a:pt x="4782240" y="125638"/>
                          <a:pt x="4781862" y="254833"/>
                        </a:cubicBezTo>
                        <a:cubicBezTo>
                          <a:pt x="4643352" y="186603"/>
                          <a:pt x="3901788" y="739852"/>
                          <a:pt x="2390931" y="509666"/>
                        </a:cubicBezTo>
                        <a:cubicBezTo>
                          <a:pt x="1073336" y="498954"/>
                          <a:pt x="13878" y="421448"/>
                          <a:pt x="0" y="2548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innerShdw blurRad="114300">
              <a:prstClr val="black"/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1" anchor="ctr"/>
          <a:lstStyle/>
          <a:p>
            <a:pPr algn="ctr"/>
            <a:r>
              <a:rPr 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FP</a:t>
            </a:r>
            <a:endParaRPr lang="he-IL" sz="2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אליפסה 10">
            <a:extLst>
              <a:ext uri="{FF2B5EF4-FFF2-40B4-BE49-F238E27FC236}">
                <a16:creationId xmlns:a16="http://schemas.microsoft.com/office/drawing/2014/main" id="{074A5737-680F-4A51-9169-8396D2BC1962}"/>
              </a:ext>
            </a:extLst>
          </p:cNvPr>
          <p:cNvSpPr/>
          <p:nvPr/>
        </p:nvSpPr>
        <p:spPr>
          <a:xfrm>
            <a:off x="931759" y="5522766"/>
            <a:ext cx="929390" cy="562598"/>
          </a:xfrm>
          <a:prstGeom prst="ellipse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1" anchor="ctr"/>
          <a:lstStyle/>
          <a:p>
            <a:pPr algn="ctr"/>
            <a:r>
              <a:rPr lang="en-US" sz="2800" b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FN</a:t>
            </a:r>
            <a:endParaRPr lang="he-IL" sz="2800" b="1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396E9B82-FFF8-4004-9B37-51E55F0BDB56}"/>
              </a:ext>
            </a:extLst>
          </p:cNvPr>
          <p:cNvSpPr/>
          <p:nvPr/>
        </p:nvSpPr>
        <p:spPr>
          <a:xfrm>
            <a:off x="9310255" y="2053651"/>
            <a:ext cx="1019983" cy="2473379"/>
          </a:xfrm>
          <a:prstGeom prst="rect">
            <a:avLst/>
          </a:prstGeom>
          <a:noFill/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מלבן 15">
            <a:extLst>
              <a:ext uri="{FF2B5EF4-FFF2-40B4-BE49-F238E27FC236}">
                <a16:creationId xmlns:a16="http://schemas.microsoft.com/office/drawing/2014/main" id="{73F46297-44BB-4921-B881-58C38265A465}"/>
              </a:ext>
            </a:extLst>
          </p:cNvPr>
          <p:cNvSpPr/>
          <p:nvPr/>
        </p:nvSpPr>
        <p:spPr>
          <a:xfrm rot="16200000">
            <a:off x="5711581" y="3301354"/>
            <a:ext cx="509664" cy="4916124"/>
          </a:xfrm>
          <a:prstGeom prst="rect">
            <a:avLst/>
          </a:prstGeom>
          <a:noFill/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212B1B19-9486-4A56-982C-B44BA28ABD73}"/>
              </a:ext>
            </a:extLst>
          </p:cNvPr>
          <p:cNvSpPr txBox="1"/>
          <p:nvPr/>
        </p:nvSpPr>
        <p:spPr>
          <a:xfrm>
            <a:off x="9426630" y="4560530"/>
            <a:ext cx="1019983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TPR</a:t>
            </a:r>
            <a:endParaRPr lang="he-IL" sz="2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0D2A2DD9-34AA-49FD-9EBA-357D3FB0184A}"/>
              </a:ext>
            </a:extLst>
          </p:cNvPr>
          <p:cNvSpPr txBox="1"/>
          <p:nvPr/>
        </p:nvSpPr>
        <p:spPr>
          <a:xfrm>
            <a:off x="8483398" y="5522766"/>
            <a:ext cx="1019983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FPR</a:t>
            </a:r>
            <a:endParaRPr lang="he-IL" sz="2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363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5" grpId="0" animBg="1"/>
      <p:bldP spid="5" grpId="1" animBg="1"/>
      <p:bldP spid="8" grpId="0" animBg="1"/>
      <p:bldP spid="8" grpId="1" animBg="1"/>
      <p:bldP spid="11" grpId="0" animBg="1"/>
      <p:bldP spid="11" grpId="1" animBg="1"/>
      <p:bldP spid="14" grpId="0" animBg="1"/>
      <p:bldP spid="16" grpId="0" animBg="1"/>
      <p:bldP spid="19" grpId="0"/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E6FD1D49-8B71-4C6C-9C59-E4177067C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53653D-56FB-4BFA-B55F-C22FDF8EDA8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9348" y="1138193"/>
            <a:ext cx="11023761" cy="55367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CC9EC0-1CE3-4BB2-A17E-6FC0B7418276}"/>
              </a:ext>
            </a:extLst>
          </p:cNvPr>
          <p:cNvSpPr txBox="1"/>
          <p:nvPr/>
        </p:nvSpPr>
        <p:spPr>
          <a:xfrm>
            <a:off x="660542" y="37495"/>
            <a:ext cx="9809573" cy="1032562"/>
          </a:xfrm>
          <a:prstGeom prst="rect">
            <a:avLst/>
          </a:prstGeom>
        </p:spPr>
        <p:txBody>
          <a:bodyPr vert="horz" lIns="91440" tIns="45720" rIns="91440" bIns="45720" rtlCol="1" anchor="ctr">
            <a:noAutofit/>
          </a:bodyPr>
          <a:lstStyle>
            <a:lvl1pPr algn="ctr">
              <a:spcBef>
                <a:spcPct val="0"/>
              </a:spcBef>
              <a:buNone/>
              <a:defRPr sz="4400" b="1">
                <a:solidFill>
                  <a:srgbClr val="3161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Example 2:</a:t>
            </a:r>
          </a:p>
          <a:p>
            <a:r>
              <a:rPr lang="en-US" sz="3600" err="1"/>
              <a:t>Xcorr</a:t>
            </a:r>
            <a:r>
              <a:rPr lang="en-US" sz="3600"/>
              <a:t> Th = 0.5, Time Th = 60, Th3 = 0.9</a:t>
            </a:r>
          </a:p>
        </p:txBody>
      </p:sp>
      <p:sp>
        <p:nvSpPr>
          <p:cNvPr id="3" name="אליפסה 2">
            <a:extLst>
              <a:ext uri="{FF2B5EF4-FFF2-40B4-BE49-F238E27FC236}">
                <a16:creationId xmlns:a16="http://schemas.microsoft.com/office/drawing/2014/main" id="{75541A1C-F9EE-481A-A926-3AA4E661D975}"/>
              </a:ext>
            </a:extLst>
          </p:cNvPr>
          <p:cNvSpPr/>
          <p:nvPr/>
        </p:nvSpPr>
        <p:spPr>
          <a:xfrm>
            <a:off x="3642610" y="1543987"/>
            <a:ext cx="4781862" cy="509665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50216993">
                  <a:custGeom>
                    <a:avLst/>
                    <a:gdLst>
                      <a:gd name="connsiteX0" fmla="*/ 0 w 4781862"/>
                      <a:gd name="connsiteY0" fmla="*/ 254833 h 509665"/>
                      <a:gd name="connsiteX1" fmla="*/ 2390931 w 4781862"/>
                      <a:gd name="connsiteY1" fmla="*/ 0 h 509665"/>
                      <a:gd name="connsiteX2" fmla="*/ 4781862 w 4781862"/>
                      <a:gd name="connsiteY2" fmla="*/ 254833 h 509665"/>
                      <a:gd name="connsiteX3" fmla="*/ 2390931 w 4781862"/>
                      <a:gd name="connsiteY3" fmla="*/ 509666 h 509665"/>
                      <a:gd name="connsiteX4" fmla="*/ 0 w 4781862"/>
                      <a:gd name="connsiteY4" fmla="*/ 254833 h 5096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1862" h="509665" extrusionOk="0">
                        <a:moveTo>
                          <a:pt x="0" y="254833"/>
                        </a:moveTo>
                        <a:cubicBezTo>
                          <a:pt x="-210307" y="123089"/>
                          <a:pt x="1157737" y="85812"/>
                          <a:pt x="2390931" y="0"/>
                        </a:cubicBezTo>
                        <a:cubicBezTo>
                          <a:pt x="3717182" y="11855"/>
                          <a:pt x="4782240" y="125638"/>
                          <a:pt x="4781862" y="254833"/>
                        </a:cubicBezTo>
                        <a:cubicBezTo>
                          <a:pt x="4643352" y="186603"/>
                          <a:pt x="3901788" y="739852"/>
                          <a:pt x="2390931" y="509666"/>
                        </a:cubicBezTo>
                        <a:cubicBezTo>
                          <a:pt x="1073336" y="498954"/>
                          <a:pt x="13878" y="421448"/>
                          <a:pt x="0" y="2548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innerShdw blurRad="114300">
              <a:prstClr val="black"/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אליפסה 5">
            <a:extLst>
              <a:ext uri="{FF2B5EF4-FFF2-40B4-BE49-F238E27FC236}">
                <a16:creationId xmlns:a16="http://schemas.microsoft.com/office/drawing/2014/main" id="{5A1969CE-155A-4D48-9A21-0CB6108C7DC4}"/>
              </a:ext>
            </a:extLst>
          </p:cNvPr>
          <p:cNvSpPr/>
          <p:nvPr/>
        </p:nvSpPr>
        <p:spPr>
          <a:xfrm>
            <a:off x="3702570" y="3947942"/>
            <a:ext cx="929390" cy="562598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50216993">
                  <a:custGeom>
                    <a:avLst/>
                    <a:gdLst>
                      <a:gd name="connsiteX0" fmla="*/ 0 w 4781862"/>
                      <a:gd name="connsiteY0" fmla="*/ 254833 h 509665"/>
                      <a:gd name="connsiteX1" fmla="*/ 2390931 w 4781862"/>
                      <a:gd name="connsiteY1" fmla="*/ 0 h 509665"/>
                      <a:gd name="connsiteX2" fmla="*/ 4781862 w 4781862"/>
                      <a:gd name="connsiteY2" fmla="*/ 254833 h 509665"/>
                      <a:gd name="connsiteX3" fmla="*/ 2390931 w 4781862"/>
                      <a:gd name="connsiteY3" fmla="*/ 509666 h 509665"/>
                      <a:gd name="connsiteX4" fmla="*/ 0 w 4781862"/>
                      <a:gd name="connsiteY4" fmla="*/ 254833 h 5096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1862" h="509665" extrusionOk="0">
                        <a:moveTo>
                          <a:pt x="0" y="254833"/>
                        </a:moveTo>
                        <a:cubicBezTo>
                          <a:pt x="-210307" y="123089"/>
                          <a:pt x="1157737" y="85812"/>
                          <a:pt x="2390931" y="0"/>
                        </a:cubicBezTo>
                        <a:cubicBezTo>
                          <a:pt x="3717182" y="11855"/>
                          <a:pt x="4782240" y="125638"/>
                          <a:pt x="4781862" y="254833"/>
                        </a:cubicBezTo>
                        <a:cubicBezTo>
                          <a:pt x="4643352" y="186603"/>
                          <a:pt x="3901788" y="739852"/>
                          <a:pt x="2390931" y="509666"/>
                        </a:cubicBezTo>
                        <a:cubicBezTo>
                          <a:pt x="1073336" y="498954"/>
                          <a:pt x="13878" y="421448"/>
                          <a:pt x="0" y="2548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innerShdw blurRad="114300">
              <a:prstClr val="black"/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אליפסה 9">
            <a:extLst>
              <a:ext uri="{FF2B5EF4-FFF2-40B4-BE49-F238E27FC236}">
                <a16:creationId xmlns:a16="http://schemas.microsoft.com/office/drawing/2014/main" id="{C0570A6A-ABF6-4738-926E-CB37CBC9A424}"/>
              </a:ext>
            </a:extLst>
          </p:cNvPr>
          <p:cNvSpPr/>
          <p:nvPr/>
        </p:nvSpPr>
        <p:spPr>
          <a:xfrm>
            <a:off x="2488366" y="2743200"/>
            <a:ext cx="1019983" cy="1783830"/>
          </a:xfrm>
          <a:prstGeom prst="ellipse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אליפסה 10">
            <a:extLst>
              <a:ext uri="{FF2B5EF4-FFF2-40B4-BE49-F238E27FC236}">
                <a16:creationId xmlns:a16="http://schemas.microsoft.com/office/drawing/2014/main" id="{4E7FFB2A-2DCF-4C3C-871A-D0D997A688B2}"/>
              </a:ext>
            </a:extLst>
          </p:cNvPr>
          <p:cNvSpPr/>
          <p:nvPr/>
        </p:nvSpPr>
        <p:spPr>
          <a:xfrm>
            <a:off x="950313" y="4805301"/>
            <a:ext cx="929390" cy="562598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50216993">
                  <a:custGeom>
                    <a:avLst/>
                    <a:gdLst>
                      <a:gd name="connsiteX0" fmla="*/ 0 w 4781862"/>
                      <a:gd name="connsiteY0" fmla="*/ 254833 h 509665"/>
                      <a:gd name="connsiteX1" fmla="*/ 2390931 w 4781862"/>
                      <a:gd name="connsiteY1" fmla="*/ 0 h 509665"/>
                      <a:gd name="connsiteX2" fmla="*/ 4781862 w 4781862"/>
                      <a:gd name="connsiteY2" fmla="*/ 254833 h 509665"/>
                      <a:gd name="connsiteX3" fmla="*/ 2390931 w 4781862"/>
                      <a:gd name="connsiteY3" fmla="*/ 509666 h 509665"/>
                      <a:gd name="connsiteX4" fmla="*/ 0 w 4781862"/>
                      <a:gd name="connsiteY4" fmla="*/ 254833 h 5096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1862" h="509665" extrusionOk="0">
                        <a:moveTo>
                          <a:pt x="0" y="254833"/>
                        </a:moveTo>
                        <a:cubicBezTo>
                          <a:pt x="-210307" y="123089"/>
                          <a:pt x="1157737" y="85812"/>
                          <a:pt x="2390931" y="0"/>
                        </a:cubicBezTo>
                        <a:cubicBezTo>
                          <a:pt x="3717182" y="11855"/>
                          <a:pt x="4782240" y="125638"/>
                          <a:pt x="4781862" y="254833"/>
                        </a:cubicBezTo>
                        <a:cubicBezTo>
                          <a:pt x="4643352" y="186603"/>
                          <a:pt x="3901788" y="739852"/>
                          <a:pt x="2390931" y="509666"/>
                        </a:cubicBezTo>
                        <a:cubicBezTo>
                          <a:pt x="1073336" y="498954"/>
                          <a:pt x="13878" y="421448"/>
                          <a:pt x="0" y="2548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innerShdw blurRad="114300">
              <a:prstClr val="black"/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1" anchor="ctr"/>
          <a:lstStyle/>
          <a:p>
            <a:pPr algn="ctr"/>
            <a:r>
              <a:rPr 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FP</a:t>
            </a:r>
            <a:endParaRPr lang="he-IL" sz="2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אליפסה 11">
            <a:extLst>
              <a:ext uri="{FF2B5EF4-FFF2-40B4-BE49-F238E27FC236}">
                <a16:creationId xmlns:a16="http://schemas.microsoft.com/office/drawing/2014/main" id="{6BAAF368-FC11-4585-ABF7-36F74423A498}"/>
              </a:ext>
            </a:extLst>
          </p:cNvPr>
          <p:cNvSpPr/>
          <p:nvPr/>
        </p:nvSpPr>
        <p:spPr>
          <a:xfrm>
            <a:off x="950313" y="5505008"/>
            <a:ext cx="929390" cy="562598"/>
          </a:xfrm>
          <a:prstGeom prst="ellipse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1" anchor="ctr"/>
          <a:lstStyle/>
          <a:p>
            <a:pPr algn="ctr"/>
            <a:r>
              <a:rPr lang="en-US" sz="2800" b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FN</a:t>
            </a:r>
            <a:endParaRPr lang="he-IL" sz="2800" b="1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DC1A29DB-1D79-40B9-BD51-BFB4C4EEC698}"/>
              </a:ext>
            </a:extLst>
          </p:cNvPr>
          <p:cNvSpPr/>
          <p:nvPr/>
        </p:nvSpPr>
        <p:spPr>
          <a:xfrm>
            <a:off x="9310255" y="2053651"/>
            <a:ext cx="1019983" cy="2473379"/>
          </a:xfrm>
          <a:prstGeom prst="rect">
            <a:avLst/>
          </a:prstGeom>
          <a:noFill/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0246B12C-8732-47DB-9FFC-17BDEFF5C0DC}"/>
              </a:ext>
            </a:extLst>
          </p:cNvPr>
          <p:cNvSpPr/>
          <p:nvPr/>
        </p:nvSpPr>
        <p:spPr>
          <a:xfrm rot="16200000">
            <a:off x="5778712" y="3368484"/>
            <a:ext cx="509664" cy="4781863"/>
          </a:xfrm>
          <a:prstGeom prst="rect">
            <a:avLst/>
          </a:prstGeom>
          <a:noFill/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AAF70A6C-3E76-459E-A731-706E27993376}"/>
              </a:ext>
            </a:extLst>
          </p:cNvPr>
          <p:cNvSpPr txBox="1"/>
          <p:nvPr/>
        </p:nvSpPr>
        <p:spPr>
          <a:xfrm>
            <a:off x="9433507" y="4543790"/>
            <a:ext cx="1019983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TPR</a:t>
            </a:r>
            <a:endParaRPr lang="he-IL" sz="2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AD597CEC-0F76-43D7-97A1-13D0AEF27F7E}"/>
              </a:ext>
            </a:extLst>
          </p:cNvPr>
          <p:cNvSpPr txBox="1"/>
          <p:nvPr/>
        </p:nvSpPr>
        <p:spPr>
          <a:xfrm>
            <a:off x="8463399" y="5524278"/>
            <a:ext cx="1019983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FPR</a:t>
            </a:r>
            <a:endParaRPr lang="he-IL" sz="2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550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6" grpId="0" animBg="1"/>
      <p:bldP spid="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4" grpId="0" animBg="1"/>
      <p:bldP spid="15" grpId="0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8E6821BE-A2FC-4B1F-BFDD-13601BD50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5DFE978-60FB-4406-8E62-5D70E8DAC39C}"/>
              </a:ext>
            </a:extLst>
          </p:cNvPr>
          <p:cNvSpPr txBox="1"/>
          <p:nvPr/>
        </p:nvSpPr>
        <p:spPr>
          <a:xfrm>
            <a:off x="9252526" y="4767292"/>
            <a:ext cx="1814945" cy="887779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>
              <a:spcBef>
                <a:spcPct val="0"/>
              </a:spcBef>
              <a:buNone/>
              <a:defRPr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Ex.2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710774D-EE23-44D5-B180-EB23D5B6A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3544" y="4900809"/>
            <a:ext cx="1422930" cy="620743"/>
          </a:xfr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Ex.1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B859D844-195B-4A7E-A4CA-D7321353FD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914"/>
          <a:stretch/>
        </p:blipFill>
        <p:spPr>
          <a:xfrm>
            <a:off x="8136420" y="2194564"/>
            <a:ext cx="1066800" cy="2644064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7E7E1B43-B072-4AF7-8371-F125EAED60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539"/>
          <a:stretch/>
        </p:blipFill>
        <p:spPr>
          <a:xfrm>
            <a:off x="9631362" y="2186549"/>
            <a:ext cx="1057275" cy="2644064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41A50B05-B66C-4772-A75A-D5B63083C1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184" b="-14312"/>
          <a:stretch/>
        </p:blipFill>
        <p:spPr>
          <a:xfrm>
            <a:off x="1906376" y="3784568"/>
            <a:ext cx="4795646" cy="577070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E38EBCB2-2B13-4E8D-B88F-41394D685B3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531" b="-8188"/>
          <a:stretch/>
        </p:blipFill>
        <p:spPr>
          <a:xfrm>
            <a:off x="1906376" y="2540034"/>
            <a:ext cx="4795646" cy="577070"/>
          </a:xfrm>
          <a:prstGeom prst="rect">
            <a:avLst/>
          </a:prstGeom>
        </p:spPr>
      </p:pic>
      <p:sp>
        <p:nvSpPr>
          <p:cNvPr id="13" name="TextBox 6">
            <a:extLst>
              <a:ext uri="{FF2B5EF4-FFF2-40B4-BE49-F238E27FC236}">
                <a16:creationId xmlns:a16="http://schemas.microsoft.com/office/drawing/2014/main" id="{8B25F5E4-9CA9-4D36-9DDE-18CA11427B67}"/>
              </a:ext>
            </a:extLst>
          </p:cNvPr>
          <p:cNvSpPr txBox="1"/>
          <p:nvPr/>
        </p:nvSpPr>
        <p:spPr>
          <a:xfrm>
            <a:off x="-28646" y="3593089"/>
            <a:ext cx="1814945" cy="887779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>
              <a:spcBef>
                <a:spcPct val="0"/>
              </a:spcBef>
              <a:buNone/>
              <a:defRPr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Ex.2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D690251-B3CF-4CA7-A217-22FA9A92D865}"/>
              </a:ext>
            </a:extLst>
          </p:cNvPr>
          <p:cNvSpPr txBox="1">
            <a:spLocks/>
          </p:cNvSpPr>
          <p:nvPr/>
        </p:nvSpPr>
        <p:spPr>
          <a:xfrm>
            <a:off x="179580" y="2496361"/>
            <a:ext cx="1422930" cy="62074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Ex.1</a:t>
            </a: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264680B9-AD4E-4EB3-981E-FBC38D683F24}"/>
              </a:ext>
            </a:extLst>
          </p:cNvPr>
          <p:cNvSpPr txBox="1"/>
          <p:nvPr/>
        </p:nvSpPr>
        <p:spPr>
          <a:xfrm>
            <a:off x="8906482" y="960192"/>
            <a:ext cx="1019983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TPR</a:t>
            </a:r>
            <a:endParaRPr lang="he-IL" sz="4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AF6F45A4-9155-4BD8-8129-D1AD4CC56902}"/>
              </a:ext>
            </a:extLst>
          </p:cNvPr>
          <p:cNvSpPr txBox="1"/>
          <p:nvPr/>
        </p:nvSpPr>
        <p:spPr>
          <a:xfrm>
            <a:off x="3790258" y="960192"/>
            <a:ext cx="1019983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FPR</a:t>
            </a:r>
            <a:endParaRPr lang="he-IL" sz="4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333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FD372-4A94-4FD5-A98F-D3457CB46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3161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Results</a:t>
            </a:r>
          </a:p>
        </p:txBody>
      </p:sp>
      <p:pic>
        <p:nvPicPr>
          <p:cNvPr id="5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A62BB0-FF84-4156-A044-3EC25B1A73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9003" y="1417638"/>
            <a:ext cx="9116664" cy="459190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5BB08-1A93-4112-9B68-7D310FE7F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BF38BF-FFC1-4ED8-B5ED-11B8594CA052}"/>
              </a:ext>
            </a:extLst>
          </p:cNvPr>
          <p:cNvSpPr txBox="1"/>
          <p:nvPr/>
        </p:nvSpPr>
        <p:spPr>
          <a:xfrm>
            <a:off x="9741895" y="2353734"/>
            <a:ext cx="1840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TPR = 0.6785</a:t>
            </a:r>
          </a:p>
          <a:p>
            <a:r>
              <a:rPr lang="en-US" sz="2400" b="1"/>
              <a:t>FPR = 0.0357 </a:t>
            </a:r>
          </a:p>
        </p:txBody>
      </p:sp>
    </p:spTree>
    <p:extLst>
      <p:ext uri="{BB962C8B-B14F-4D97-AF65-F5344CB8AC3E}">
        <p14:creationId xmlns:p14="http://schemas.microsoft.com/office/powerpoint/2010/main" val="20616082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8EF79-F111-4D83-82FC-2950CA0BD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3161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F27DA-7342-4F87-9F0B-116810432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467" y="1210733"/>
            <a:ext cx="11921066" cy="5469467"/>
          </a:xfrm>
        </p:spPr>
        <p:txBody>
          <a:bodyPr/>
          <a:lstStyle/>
          <a:p>
            <a:r>
              <a:rPr lang="en-US"/>
              <a:t>This project demonstrates classification of foot mounted IMU signal, of intuitive </a:t>
            </a:r>
            <a:r>
              <a:rPr lang="he-IL"/>
              <a:t>3</a:t>
            </a:r>
            <a:r>
              <a:rPr lang="en-US"/>
              <a:t> movements using template matching method.</a:t>
            </a:r>
          </a:p>
          <a:p>
            <a:r>
              <a:rPr lang="en-US"/>
              <a:t>The idea of using IMU &amp; FSR signals from the leg is also under-development at DEKA Arm</a:t>
            </a:r>
          </a:p>
          <a:p>
            <a:pPr lvl="1"/>
            <a:r>
              <a:rPr lang="en-US"/>
              <a:t>Their solution at an advanced developments stage and has vast and robust functionality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marL="457200" lvl="1" indent="0">
              <a:buNone/>
            </a:pPr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C911A-A591-4668-95D2-E39E17518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35</a:t>
            </a:fld>
            <a:endParaRPr lang="en-US"/>
          </a:p>
        </p:txBody>
      </p:sp>
      <p:grpSp>
        <p:nvGrpSpPr>
          <p:cNvPr id="8" name="קבוצה 7">
            <a:extLst>
              <a:ext uri="{FF2B5EF4-FFF2-40B4-BE49-F238E27FC236}">
                <a16:creationId xmlns:a16="http://schemas.microsoft.com/office/drawing/2014/main" id="{8AEC78AB-587A-4DD8-859F-64CB53FAF475}"/>
              </a:ext>
            </a:extLst>
          </p:cNvPr>
          <p:cNvGrpSpPr/>
          <p:nvPr/>
        </p:nvGrpSpPr>
        <p:grpSpPr>
          <a:xfrm>
            <a:off x="8576078" y="4267199"/>
            <a:ext cx="2044170" cy="2133600"/>
            <a:chOff x="9731903" y="3762374"/>
            <a:chExt cx="1685925" cy="1784204"/>
          </a:xfrm>
        </p:grpSpPr>
        <p:pic>
          <p:nvPicPr>
            <p:cNvPr id="5" name="תמונה 4">
              <a:extLst>
                <a:ext uri="{FF2B5EF4-FFF2-40B4-BE49-F238E27FC236}">
                  <a16:creationId xmlns:a16="http://schemas.microsoft.com/office/drawing/2014/main" id="{2AF10D28-A144-4111-B7EB-CF1CF4BC9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31903" y="3762374"/>
              <a:ext cx="1685925" cy="1495425"/>
            </a:xfrm>
            <a:prstGeom prst="rect">
              <a:avLst/>
            </a:prstGeom>
          </p:spPr>
        </p:pic>
        <p:sp>
          <p:nvSpPr>
            <p:cNvPr id="7" name="תיבת טקסט 6">
              <a:extLst>
                <a:ext uri="{FF2B5EF4-FFF2-40B4-BE49-F238E27FC236}">
                  <a16:creationId xmlns:a16="http://schemas.microsoft.com/office/drawing/2014/main" id="{F584F282-085B-4660-A040-4B9C331E063F}"/>
                </a:ext>
              </a:extLst>
            </p:cNvPr>
            <p:cNvSpPr txBox="1"/>
            <p:nvPr/>
          </p:nvSpPr>
          <p:spPr>
            <a:xfrm>
              <a:off x="9907054" y="5177246"/>
              <a:ext cx="1335622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/>
                <a:t>DEKA Arm©</a:t>
              </a:r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41728427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F70C75C-F14E-4DF8-AA06-05644F2FD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3161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5A6A3BF-CA8D-4A45-920D-0FB182BBE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60765"/>
            <a:ext cx="10972800" cy="4865400"/>
          </a:xfrm>
        </p:spPr>
        <p:txBody>
          <a:bodyPr/>
          <a:lstStyle/>
          <a:p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Implementing </a:t>
            </a:r>
            <a:r>
              <a:rPr lang="en-US" sz="3200">
                <a:solidFill>
                  <a:schemeClr val="tx1">
                    <a:lumMod val="95000"/>
                    <a:lumOff val="5000"/>
                  </a:schemeClr>
                </a:solidFill>
              </a:rPr>
              <a:t> system for acquiring data from the leg.</a:t>
            </a:r>
          </a:p>
          <a:p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Implementing 3 movements classifier </a:t>
            </a:r>
          </a:p>
          <a:p>
            <a:pPr lvl="1"/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Intuitive movements</a:t>
            </a:r>
          </a:p>
          <a:p>
            <a:pPr lvl="1"/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Templates were created</a:t>
            </a:r>
          </a:p>
          <a:p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Success rates of algorithm for chosen thresholds:</a:t>
            </a:r>
          </a:p>
          <a:p>
            <a:pPr lvl="1"/>
            <a:r>
              <a:rPr lang="en-US" sz="2400"/>
              <a:t>TPR = 0.881</a:t>
            </a:r>
          </a:p>
          <a:p>
            <a:pPr lvl="1"/>
            <a:r>
              <a:rPr lang="en-US" sz="2400"/>
              <a:t>FPR = 0.047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F32C8A78-BFE8-482C-A73D-3CA57FEF7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36</a:t>
            </a:fld>
            <a:endParaRPr lang="en-US"/>
          </a:p>
        </p:txBody>
      </p:sp>
      <p:grpSp>
        <p:nvGrpSpPr>
          <p:cNvPr id="9" name="קבוצה 8">
            <a:extLst>
              <a:ext uri="{FF2B5EF4-FFF2-40B4-BE49-F238E27FC236}">
                <a16:creationId xmlns:a16="http://schemas.microsoft.com/office/drawing/2014/main" id="{263F8F33-B25B-4D4F-9BFB-628AA21B82B3}"/>
              </a:ext>
            </a:extLst>
          </p:cNvPr>
          <p:cNvGrpSpPr/>
          <p:nvPr/>
        </p:nvGrpSpPr>
        <p:grpSpPr>
          <a:xfrm>
            <a:off x="9211190" y="1911927"/>
            <a:ext cx="2127370" cy="4433340"/>
            <a:chOff x="5525099" y="1381766"/>
            <a:chExt cx="2622714" cy="5465615"/>
          </a:xfrm>
        </p:grpSpPr>
        <p:pic>
          <p:nvPicPr>
            <p:cNvPr id="6" name="תמונה 5">
              <a:extLst>
                <a:ext uri="{FF2B5EF4-FFF2-40B4-BE49-F238E27FC236}">
                  <a16:creationId xmlns:a16="http://schemas.microsoft.com/office/drawing/2014/main" id="{20A8EE60-3C6E-4B3E-9AB0-A9134C1A5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38625" y="1381766"/>
              <a:ext cx="2295816" cy="4868235"/>
            </a:xfrm>
            <a:prstGeom prst="rect">
              <a:avLst/>
            </a:prstGeom>
          </p:spPr>
        </p:pic>
        <p:sp>
          <p:nvSpPr>
            <p:cNvPr id="8" name="Rectangle 4">
              <a:extLst>
                <a:ext uri="{FF2B5EF4-FFF2-40B4-BE49-F238E27FC236}">
                  <a16:creationId xmlns:a16="http://schemas.microsoft.com/office/drawing/2014/main" id="{B88C8539-9620-4EB4-A14B-31BE89DC9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5099" y="6290967"/>
              <a:ext cx="2622714" cy="556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rtl="0">
                <a:spcBef>
                  <a:spcPts val="1682"/>
                </a:spcBef>
              </a:pPr>
              <a:r>
                <a:rPr lang="en-US" sz="2200" b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System on leg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7961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F70C75C-F14E-4DF8-AA06-05644F2FD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3161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5A6A3BF-CA8D-4A45-920D-0FB182BBE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066" y="1295400"/>
            <a:ext cx="5477933" cy="5470524"/>
          </a:xfrm>
        </p:spPr>
        <p:txBody>
          <a:bodyPr>
            <a:normAutofit fontScale="92500" lnSpcReduction="10000"/>
          </a:bodyPr>
          <a:lstStyle/>
          <a:p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The classification method we used was template matching:</a:t>
            </a:r>
          </a:p>
          <a:p>
            <a:pPr lvl="1"/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Performance may be reduced because the template made are specific for data </a:t>
            </a:r>
            <a:r>
              <a:rPr lang="en-US" sz="2800">
                <a:solidFill>
                  <a:schemeClr val="tx1">
                    <a:lumMod val="95000"/>
                    <a:lumOff val="5000"/>
                  </a:schemeClr>
                </a:solidFill>
              </a:rPr>
              <a:t>acquired while sitting.</a:t>
            </a:r>
          </a:p>
          <a:p>
            <a:pPr lvl="1"/>
            <a:r>
              <a:rPr lang="en-US" sz="2800">
                <a:solidFill>
                  <a:schemeClr val="tx1">
                    <a:lumMod val="95000"/>
                    <a:lumOff val="5000"/>
                  </a:schemeClr>
                </a:solidFill>
              </a:rPr>
              <a:t>Can be improved by collecting more diverse data.</a:t>
            </a:r>
          </a:p>
          <a:p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Additional data that was already collected, can be used</a:t>
            </a:r>
          </a:p>
          <a:p>
            <a:pPr lvl="1"/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Acceleration</a:t>
            </a:r>
          </a:p>
          <a:p>
            <a:pPr lvl="1"/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FSR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F32C8A78-BFE8-482C-A73D-3CA57FEF7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29471D-0B76-42D6-A47F-6A372CE62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543" y="1295400"/>
            <a:ext cx="6175391" cy="491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819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3161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 Work</a:t>
            </a:r>
            <a:endParaRPr lang="he-IL" b="1">
              <a:solidFill>
                <a:srgbClr val="31617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en-US"/>
              <a:t>Using FSR or acceleration to determine state of user ( </a:t>
            </a:r>
            <a:r>
              <a:rPr lang="en-US" err="1"/>
              <a:t>i.e</a:t>
            </a:r>
            <a:r>
              <a:rPr lang="en-US"/>
              <a:t> walking/sitting/standing ) then using designated template for each case.</a:t>
            </a:r>
            <a:endParaRPr lang="en-US">
              <a:cs typeface="Calibri"/>
            </a:endParaRPr>
          </a:p>
          <a:p>
            <a:r>
              <a:rPr lang="en-US"/>
              <a:t>Using FSR data for determine intensity or duration of movement.</a:t>
            </a:r>
          </a:p>
          <a:p>
            <a:r>
              <a:rPr lang="en-US"/>
              <a:t>Using quaternions to determine orientation of leg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89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2615" y="228600"/>
            <a:ext cx="8229600" cy="1143000"/>
          </a:xfr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b="1">
                <a:solidFill>
                  <a:srgbClr val="3161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lang="he-IL" b="1">
              <a:solidFill>
                <a:srgbClr val="31617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764" y="1600201"/>
            <a:ext cx="11083636" cy="5029199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err="1"/>
              <a:t>Shunit</a:t>
            </a:r>
            <a:r>
              <a:rPr lang="en-US"/>
              <a:t> </a:t>
            </a:r>
            <a:r>
              <a:rPr lang="en-US" err="1"/>
              <a:t>Polinsky</a:t>
            </a:r>
            <a:r>
              <a:rPr lang="en-US"/>
              <a:t>, Yair Herbst, and Dr. Yoav Medan “Interface Design for a Low-Cost 3D Printed Electro-Mechanical Prosthetic Hand”</a:t>
            </a:r>
          </a:p>
          <a:p>
            <a:pPr marL="0" indent="0">
              <a:buNone/>
            </a:pPr>
            <a:r>
              <a:rPr lang="en-US"/>
              <a:t>2. Linda </a:t>
            </a:r>
            <a:r>
              <a:rPr lang="en-US" err="1"/>
              <a:t>Resnik,Shana</a:t>
            </a:r>
            <a:r>
              <a:rPr lang="en-US"/>
              <a:t> L </a:t>
            </a:r>
            <a:r>
              <a:rPr lang="en-US" err="1"/>
              <a:t>Kinger</a:t>
            </a:r>
            <a:r>
              <a:rPr lang="en-US"/>
              <a:t>, Katherine </a:t>
            </a:r>
            <a:r>
              <a:rPr lang="en-US" err="1"/>
              <a:t>Etter</a:t>
            </a:r>
            <a:r>
              <a:rPr lang="en-US"/>
              <a:t> “The DEKA Arm: Its features, functionality, and evolution during the Veterans Affairs Study to optimize the DEKA Arm” PubMed, Comparative Study, </a:t>
            </a:r>
            <a:r>
              <a:rPr lang="en-US" err="1"/>
              <a:t>Prosthet</a:t>
            </a:r>
            <a:r>
              <a:rPr lang="en-US"/>
              <a:t> </a:t>
            </a:r>
            <a:r>
              <a:rPr lang="en-US" err="1"/>
              <a:t>Orthot</a:t>
            </a:r>
            <a:r>
              <a:rPr lang="en-US"/>
              <a:t> Int.2014 Dec; 38(6):492-504. </a:t>
            </a:r>
            <a:r>
              <a:rPr lang="en-US" err="1"/>
              <a:t>doi</a:t>
            </a:r>
            <a:r>
              <a:rPr lang="en-US"/>
              <a:t>: 10.1177/0309364613506913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023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b="1">
                <a:solidFill>
                  <a:srgbClr val="3161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  <a:endParaRPr lang="he-IL" sz="6000" b="1">
              <a:solidFill>
                <a:srgbClr val="31617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500">
                <a:solidFill>
                  <a:schemeClr val="tx1">
                    <a:lumMod val="95000"/>
                    <a:lumOff val="5000"/>
                  </a:schemeClr>
                </a:solidFill>
              </a:rPr>
              <a:t>Aspects impaired by hand loss:</a:t>
            </a:r>
          </a:p>
          <a:p>
            <a:pPr lvl="1"/>
            <a:r>
              <a:rPr lang="en" sz="3000">
                <a:solidFill>
                  <a:schemeClr val="tx1">
                    <a:lumMod val="95000"/>
                    <a:lumOff val="5000"/>
                  </a:schemeClr>
                </a:solidFill>
              </a:rPr>
              <a:t>Ability to perform daily life activities </a:t>
            </a:r>
            <a:endParaRPr lang="en-US" sz="300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/>
            <a:r>
              <a:rPr lang="en-US" sz="3000">
                <a:solidFill>
                  <a:schemeClr val="tx1">
                    <a:lumMod val="95000"/>
                    <a:lumOff val="5000"/>
                  </a:schemeClr>
                </a:solidFill>
              </a:rPr>
              <a:t>W</a:t>
            </a:r>
            <a:r>
              <a:rPr lang="en" sz="3000">
                <a:solidFill>
                  <a:schemeClr val="tx1">
                    <a:lumMod val="95000"/>
                    <a:lumOff val="5000"/>
                  </a:schemeClr>
                </a:solidFill>
              </a:rPr>
              <a:t>ork</a:t>
            </a:r>
          </a:p>
          <a:p>
            <a:pPr lvl="1"/>
            <a:r>
              <a:rPr lang="en" sz="3000">
                <a:solidFill>
                  <a:schemeClr val="tx1">
                    <a:lumMod val="95000"/>
                    <a:lumOff val="5000"/>
                  </a:schemeClr>
                </a:solidFill>
              </a:rPr>
              <a:t>Social activities </a:t>
            </a:r>
          </a:p>
          <a:p>
            <a:r>
              <a:rPr lang="en-US" sz="3500">
                <a:solidFill>
                  <a:schemeClr val="tx1">
                    <a:lumMod val="95000"/>
                    <a:lumOff val="5000"/>
                  </a:schemeClr>
                </a:solidFill>
              </a:rPr>
              <a:t>Drawbacks of current commercial solutions </a:t>
            </a:r>
          </a:p>
          <a:p>
            <a:pPr lvl="1"/>
            <a:r>
              <a:rPr lang="en-US" sz="3000">
                <a:solidFill>
                  <a:schemeClr val="tx1">
                    <a:lumMod val="95000"/>
                    <a:lumOff val="5000"/>
                  </a:schemeClr>
                </a:solidFill>
              </a:rPr>
              <a:t>Expensive</a:t>
            </a:r>
          </a:p>
          <a:p>
            <a:pPr lvl="1"/>
            <a:r>
              <a:rPr lang="en-US" sz="3000">
                <a:solidFill>
                  <a:schemeClr val="tx1">
                    <a:lumMod val="95000"/>
                    <a:lumOff val="5000"/>
                  </a:schemeClr>
                </a:solidFill>
              </a:rPr>
              <a:t>Not intuitive &amp; long training </a:t>
            </a:r>
          </a:p>
          <a:p>
            <a:pPr lvl="1"/>
            <a:r>
              <a:rPr lang="en-US" sz="3000"/>
              <a:t>Required the residual limb muscle activation</a:t>
            </a:r>
            <a:endParaRPr lang="en-US" sz="300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en-US" sz="3500">
                <a:solidFill>
                  <a:schemeClr val="tx1">
                    <a:lumMod val="95000"/>
                    <a:lumOff val="5000"/>
                  </a:schemeClr>
                </a:solidFill>
                <a:sym typeface="Wingdings" panose="05000000000000000000" pitchFamily="2" charset="2"/>
              </a:rPr>
              <a:t></a:t>
            </a:r>
            <a:r>
              <a:rPr lang="en-US" sz="3500">
                <a:solidFill>
                  <a:schemeClr val="tx1">
                    <a:lumMod val="95000"/>
                    <a:lumOff val="5000"/>
                  </a:schemeClr>
                </a:solidFill>
              </a:rPr>
              <a:t>Thus a need for a practical, reliable &amp; intuitive hand prosthesis arises.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629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D64C6-ED9F-432F-9653-3FC5FB370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>
                <a:solidFill>
                  <a:srgbClr val="3161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Needs of Prosthesis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3576C-5453-4786-A58A-5B368D13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>
                <a:ea typeface="+mn-lt"/>
                <a:cs typeface="+mn-lt"/>
              </a:rPr>
              <a:t>Reliability of detection – </a:t>
            </a:r>
            <a:r>
              <a:rPr lang="en-US">
                <a:ea typeface="+mn-lt"/>
                <a:cs typeface="+mn-lt"/>
              </a:rPr>
              <a:t>low probability of unintended movements </a:t>
            </a:r>
            <a:endParaRPr lang="en">
              <a:ea typeface="+mn-lt"/>
              <a:cs typeface="+mn-lt"/>
            </a:endParaRPr>
          </a:p>
          <a:p>
            <a:r>
              <a:rPr lang="en">
                <a:ea typeface="+mn-lt"/>
                <a:cs typeface="+mn-lt"/>
              </a:rPr>
              <a:t>Intuitive control: </a:t>
            </a:r>
            <a:endParaRPr lang="he-IL">
              <a:ea typeface="+mn-lt"/>
              <a:cs typeface="+mn-lt"/>
            </a:endParaRPr>
          </a:p>
          <a:p>
            <a:pPr lvl="1"/>
            <a:r>
              <a:rPr lang="en">
                <a:ea typeface="+mn-lt"/>
                <a:cs typeface="+mn-lt"/>
              </a:rPr>
              <a:t>Short training period</a:t>
            </a:r>
          </a:p>
          <a:p>
            <a:pPr lvl="1"/>
            <a:r>
              <a:rPr lang="en">
                <a:ea typeface="+mn-lt"/>
                <a:cs typeface="+mn-lt"/>
              </a:rPr>
              <a:t>Controlling grip force</a:t>
            </a:r>
          </a:p>
          <a:p>
            <a:pPr lvl="1"/>
            <a:r>
              <a:rPr lang="en">
                <a:ea typeface="+mn-lt"/>
                <a:cs typeface="+mn-lt"/>
              </a:rPr>
              <a:t>Feedback  </a:t>
            </a:r>
          </a:p>
          <a:p>
            <a:pPr marL="457200" indent="-457200"/>
            <a:r>
              <a:rPr lang="en">
                <a:ea typeface="+mn-lt"/>
                <a:cs typeface="+mn-lt"/>
              </a:rPr>
              <a:t>Light weight 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B90BC-CF3E-4473-97D2-2C5DA6569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631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6822"/>
            <a:ext cx="10972800" cy="1143000"/>
          </a:xfrm>
        </p:spPr>
        <p:txBody>
          <a:bodyPr>
            <a:normAutofit/>
          </a:bodyPr>
          <a:lstStyle/>
          <a:p>
            <a:r>
              <a:rPr lang="en-US" sz="6000" b="1">
                <a:solidFill>
                  <a:srgbClr val="3161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Prosthetic Arms</a:t>
            </a:r>
            <a:endParaRPr lang="he-IL" sz="6000" b="1">
              <a:solidFill>
                <a:srgbClr val="31617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25" name="דיאגרמה 24">
            <a:extLst>
              <a:ext uri="{FF2B5EF4-FFF2-40B4-BE49-F238E27FC236}">
                <a16:creationId xmlns:a16="http://schemas.microsoft.com/office/drawing/2014/main" id="{C12C2528-159F-45F7-BC2A-F3B9AF2CA1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56089"/>
              </p:ext>
            </p:extLst>
          </p:nvPr>
        </p:nvGraphicFramePr>
        <p:xfrm>
          <a:off x="609601" y="1572490"/>
          <a:ext cx="10972799" cy="49831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02081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1" anchor="ctr">
            <a:normAutofit/>
          </a:bodyPr>
          <a:lstStyle/>
          <a:p>
            <a:r>
              <a:rPr lang="en-US" sz="6000" b="1">
                <a:solidFill>
                  <a:srgbClr val="3161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Chosen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741" y="1561815"/>
            <a:ext cx="11582400" cy="4832202"/>
          </a:xfrm>
        </p:spPr>
        <p:txBody>
          <a:bodyPr vert="horz" lIns="91440" tIns="45720" rIns="91440" bIns="45720" rtlCol="1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General Block Diagram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B01D9778-10B4-40FB-B4E4-44FA89A8663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algn="l">
                <a:defRPr/>
              </a:pPr>
              <a:t>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D61D385-203F-4D34-9CDA-355CDC81E6F5}"/>
              </a:ext>
            </a:extLst>
          </p:cNvPr>
          <p:cNvSpPr/>
          <p:nvPr/>
        </p:nvSpPr>
        <p:spPr>
          <a:xfrm>
            <a:off x="507366" y="2691382"/>
            <a:ext cx="1879600" cy="14351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Sensing System</a:t>
            </a:r>
          </a:p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0925659-CB55-4CCB-8D29-223BA113FEBA}"/>
              </a:ext>
            </a:extLst>
          </p:cNvPr>
          <p:cNvSpPr/>
          <p:nvPr/>
        </p:nvSpPr>
        <p:spPr>
          <a:xfrm>
            <a:off x="2484000" y="3177756"/>
            <a:ext cx="977900" cy="4826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74276CC-283C-485D-9D68-EBD7B220EE03}"/>
              </a:ext>
            </a:extLst>
          </p:cNvPr>
          <p:cNvSpPr/>
          <p:nvPr/>
        </p:nvSpPr>
        <p:spPr>
          <a:xfrm>
            <a:off x="8806612" y="3168436"/>
            <a:ext cx="977900" cy="4826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5C77E9A-DFB8-46C9-A24C-43AFBD70E229}"/>
              </a:ext>
            </a:extLst>
          </p:cNvPr>
          <p:cNvSpPr/>
          <p:nvPr/>
        </p:nvSpPr>
        <p:spPr>
          <a:xfrm>
            <a:off x="9939211" y="2689225"/>
            <a:ext cx="1879600" cy="14351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Prosthetic hand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62E7E9-F3D8-4CAC-AE74-51C16B878E35}"/>
              </a:ext>
            </a:extLst>
          </p:cNvPr>
          <p:cNvSpPr/>
          <p:nvPr/>
        </p:nvSpPr>
        <p:spPr>
          <a:xfrm>
            <a:off x="172528" y="2473325"/>
            <a:ext cx="8565072" cy="1908894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7EF1ABF-527C-4751-80AC-7FC9511DEDBB}"/>
              </a:ext>
            </a:extLst>
          </p:cNvPr>
          <p:cNvSpPr/>
          <p:nvPr/>
        </p:nvSpPr>
        <p:spPr>
          <a:xfrm>
            <a:off x="3540646" y="2992441"/>
            <a:ext cx="1879600" cy="9271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prstClr val="white"/>
                </a:solidFill>
                <a:latin typeface="Calibri"/>
              </a:rPr>
              <a:t>Pre - Processing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B8CF172-B090-4062-8465-48E1BA1EFFBB}"/>
              </a:ext>
            </a:extLst>
          </p:cNvPr>
          <p:cNvSpPr/>
          <p:nvPr/>
        </p:nvSpPr>
        <p:spPr>
          <a:xfrm>
            <a:off x="6583216" y="2917825"/>
            <a:ext cx="2022671" cy="9779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prstClr val="white"/>
                </a:solidFill>
                <a:latin typeface="Calibri"/>
              </a:rPr>
              <a:t>Classification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60E6CA7-EDBC-436E-A27C-C99D96BD2C45}"/>
              </a:ext>
            </a:extLst>
          </p:cNvPr>
          <p:cNvSpPr/>
          <p:nvPr/>
        </p:nvSpPr>
        <p:spPr>
          <a:xfrm rot="5400000">
            <a:off x="7038499" y="4167882"/>
            <a:ext cx="977900" cy="597969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C1B0D73-4493-4129-B774-2DE3043F2EC9}"/>
              </a:ext>
            </a:extLst>
          </p:cNvPr>
          <p:cNvSpPr/>
          <p:nvPr/>
        </p:nvSpPr>
        <p:spPr>
          <a:xfrm>
            <a:off x="6640544" y="4955817"/>
            <a:ext cx="2012948" cy="1256581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400" b="1">
                <a:solidFill>
                  <a:prstClr val="white"/>
                </a:solidFill>
                <a:latin typeface="Calibri"/>
                <a:cs typeface="Calibri"/>
              </a:rPr>
              <a:t>Performance Evaluation</a:t>
            </a:r>
          </a:p>
        </p:txBody>
      </p:sp>
      <p:sp>
        <p:nvSpPr>
          <p:cNvPr id="24" name="Arrow: Right 9">
            <a:extLst>
              <a:ext uri="{FF2B5EF4-FFF2-40B4-BE49-F238E27FC236}">
                <a16:creationId xmlns:a16="http://schemas.microsoft.com/office/drawing/2014/main" id="{74863492-AD1F-45EC-8C8A-215DD2CB937D}"/>
              </a:ext>
            </a:extLst>
          </p:cNvPr>
          <p:cNvSpPr/>
          <p:nvPr/>
        </p:nvSpPr>
        <p:spPr>
          <a:xfrm>
            <a:off x="5509761" y="3165475"/>
            <a:ext cx="977900" cy="4826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7504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1" anchor="ctr">
            <a:normAutofit/>
          </a:bodyPr>
          <a:lstStyle/>
          <a:p>
            <a:r>
              <a:rPr lang="en-US" sz="6000" b="1">
                <a:solidFill>
                  <a:srgbClr val="3161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Sensor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255" y="1413295"/>
            <a:ext cx="10363200" cy="4712868"/>
          </a:xfrm>
        </p:spPr>
        <p:txBody>
          <a:bodyPr vert="horz" lIns="91440" tIns="45720" rIns="91440" bIns="45720" rtlCol="1" anchor="t">
            <a:normAutofit/>
          </a:bodyPr>
          <a:lstStyle/>
          <a:p>
            <a:r>
              <a:rPr lang="en-US" sz="3600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FSR – force sensitive resistors </a:t>
            </a:r>
            <a:endParaRPr lang="en-US" sz="360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sz="2400">
                <a:cs typeface="Calibri"/>
              </a:rPr>
              <a:t>Consists of two copper electrodes that contact a sheet of </a:t>
            </a:r>
          </a:p>
          <a:p>
            <a:pPr marL="457200" lvl="1" indent="0">
              <a:buNone/>
            </a:pPr>
            <a:r>
              <a:rPr lang="en-US" sz="2400">
                <a:cs typeface="Calibri"/>
              </a:rPr>
              <a:t>conductive polymer that decreases its resistance when</a:t>
            </a:r>
          </a:p>
          <a:p>
            <a:pPr marL="457200" lvl="1" indent="0">
              <a:buNone/>
            </a:pPr>
            <a:r>
              <a:rPr lang="en-US" sz="2400">
                <a:cs typeface="Calibri"/>
              </a:rPr>
              <a:t> pressure is applied.</a:t>
            </a:r>
            <a:endParaRPr lang="el-GR" sz="2400"/>
          </a:p>
          <a:p>
            <a:pPr lvl="1"/>
            <a:endParaRPr lang="en-US" sz="2400" b="1">
              <a:cs typeface="Calibri"/>
            </a:endParaRPr>
          </a:p>
          <a:p>
            <a:pPr marL="457200" lvl="1" indent="0">
              <a:buNone/>
            </a:pPr>
            <a:endParaRPr lang="en-US" sz="2400">
              <a:cs typeface="Calibri"/>
            </a:endParaRPr>
          </a:p>
          <a:p>
            <a:pPr marL="457200" lvl="1" indent="0">
              <a:buNone/>
            </a:pPr>
            <a:endParaRPr lang="en-US" sz="3200">
              <a:solidFill>
                <a:srgbClr val="002060"/>
              </a:solidFill>
              <a:cs typeface="Calibri"/>
            </a:endParaRPr>
          </a:p>
          <a:p>
            <a:pPr marL="0" indent="0">
              <a:buNone/>
            </a:pPr>
            <a:endParaRPr lang="en-US" sz="3600">
              <a:solidFill>
                <a:srgbClr val="002060"/>
              </a:solidFill>
              <a:cs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B581F36-3761-4458-AB08-FEF0D4B6E5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7" t="12987" r="18412" b="11820"/>
          <a:stretch/>
        </p:blipFill>
        <p:spPr bwMode="auto">
          <a:xfrm>
            <a:off x="1772461" y="3599161"/>
            <a:ext cx="3138752" cy="251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3">
            <a:extLst>
              <a:ext uri="{FF2B5EF4-FFF2-40B4-BE49-F238E27FC236}">
                <a16:creationId xmlns:a16="http://schemas.microsoft.com/office/drawing/2014/main" id="{4A5DFD6C-7D06-49D4-87C3-DB10CB6552FA}"/>
              </a:ext>
            </a:extLst>
          </p:cNvPr>
          <p:cNvGrpSpPr/>
          <p:nvPr/>
        </p:nvGrpSpPr>
        <p:grpSpPr>
          <a:xfrm>
            <a:off x="6994104" y="3614911"/>
            <a:ext cx="3486991" cy="2511252"/>
            <a:chOff x="4032233" y="2268755"/>
            <a:chExt cx="4324709" cy="2605471"/>
          </a:xfrm>
        </p:grpSpPr>
        <p:pic>
          <p:nvPicPr>
            <p:cNvPr id="13" name="Picture 14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FFA3F60D-AC76-41B8-AFCE-9ECEEFEA6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32233" y="2268755"/>
              <a:ext cx="4324709" cy="2605471"/>
            </a:xfrm>
            <a:prstGeom prst="rect">
              <a:avLst/>
            </a:prstGeom>
          </p:spPr>
        </p:pic>
        <p:sp>
          <p:nvSpPr>
            <p:cNvPr id="15" name="Rectangle 22">
              <a:extLst>
                <a:ext uri="{FF2B5EF4-FFF2-40B4-BE49-F238E27FC236}">
                  <a16:creationId xmlns:a16="http://schemas.microsoft.com/office/drawing/2014/main" id="{C262EEC8-1E51-440C-B87E-F1DE32FFAE0C}"/>
                </a:ext>
              </a:extLst>
            </p:cNvPr>
            <p:cNvSpPr/>
            <p:nvPr/>
          </p:nvSpPr>
          <p:spPr>
            <a:xfrm>
              <a:off x="4114800" y="2971800"/>
              <a:ext cx="911678" cy="9116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3055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255" y="1413295"/>
            <a:ext cx="10363200" cy="4712868"/>
          </a:xfrm>
        </p:spPr>
        <p:txBody>
          <a:bodyPr vert="horz" lIns="91440" tIns="45720" rIns="91440" bIns="45720" rtlCol="1" anchor="t">
            <a:normAutofit/>
          </a:bodyPr>
          <a:lstStyle/>
          <a:p>
            <a:r>
              <a:rPr lang="en-US" sz="3600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FSR – force sensitive resistors </a:t>
            </a:r>
            <a:endParaRPr lang="en-US" sz="360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sz="2400">
                <a:cs typeface="Calibri"/>
              </a:rPr>
              <a:t>Consists of two copper electrodes that contact a sheet of </a:t>
            </a:r>
          </a:p>
          <a:p>
            <a:pPr marL="457200" lvl="1" indent="0">
              <a:buNone/>
            </a:pPr>
            <a:r>
              <a:rPr lang="en-US" sz="2400">
                <a:cs typeface="Calibri"/>
              </a:rPr>
              <a:t>conductive polymer that decreases its resistance when</a:t>
            </a:r>
          </a:p>
          <a:p>
            <a:pPr marL="457200" lvl="1" indent="0">
              <a:buNone/>
            </a:pPr>
            <a:r>
              <a:rPr lang="en-US" sz="2400">
                <a:cs typeface="Calibri"/>
              </a:rPr>
              <a:t> pressure is applied.</a:t>
            </a:r>
            <a:endParaRPr lang="el-GR" sz="2400"/>
          </a:p>
          <a:p>
            <a:pPr lvl="1"/>
            <a:endParaRPr lang="en-US" sz="2400" b="1">
              <a:cs typeface="Calibri"/>
            </a:endParaRPr>
          </a:p>
          <a:p>
            <a:pPr marL="457200" lvl="1" indent="0">
              <a:buNone/>
            </a:pPr>
            <a:endParaRPr lang="en-US" sz="2400">
              <a:cs typeface="Calibri"/>
            </a:endParaRPr>
          </a:p>
          <a:p>
            <a:pPr marL="457200" lvl="1" indent="0">
              <a:buNone/>
            </a:pPr>
            <a:endParaRPr lang="en-US" sz="3200">
              <a:solidFill>
                <a:srgbClr val="002060"/>
              </a:solidFill>
              <a:cs typeface="Calibri"/>
            </a:endParaRPr>
          </a:p>
          <a:p>
            <a:pPr marL="0" indent="0">
              <a:buNone/>
            </a:pPr>
            <a:endParaRPr lang="en-US" sz="3600">
              <a:solidFill>
                <a:srgbClr val="002060"/>
              </a:solidFill>
              <a:cs typeface="Calibri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B581F36-3761-4458-AB08-FEF0D4B6E5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7" t="12987" r="18412" b="11820"/>
          <a:stretch/>
        </p:blipFill>
        <p:spPr bwMode="auto">
          <a:xfrm>
            <a:off x="8737600" y="846138"/>
            <a:ext cx="2712377" cy="217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גרפיקה 7">
            <a:extLst>
              <a:ext uri="{FF2B5EF4-FFF2-40B4-BE49-F238E27FC236}">
                <a16:creationId xmlns:a16="http://schemas.microsoft.com/office/drawing/2014/main" id="{F90A0EDA-D5F1-412B-A91A-1FA00CD774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7614" r="5000"/>
          <a:stretch/>
        </p:blipFill>
        <p:spPr>
          <a:xfrm>
            <a:off x="900545" y="683718"/>
            <a:ext cx="10654146" cy="589964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284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ushpin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1744</Words>
  <Application>Microsoft Office PowerPoint</Application>
  <PresentationFormat>Widescreen</PresentationFormat>
  <Paragraphs>392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Cambria Math</vt:lpstr>
      <vt:lpstr>Courier New</vt:lpstr>
      <vt:lpstr>Office Theme</vt:lpstr>
      <vt:lpstr>  Final Presentation  User Interface Design for Low Cost 3D Printed Prosthetic Hand</vt:lpstr>
      <vt:lpstr>Outline</vt:lpstr>
      <vt:lpstr>Project Goal</vt:lpstr>
      <vt:lpstr>Background</vt:lpstr>
      <vt:lpstr>Needs of Prosthesis users</vt:lpstr>
      <vt:lpstr>Existing Prosthetic Arms</vt:lpstr>
      <vt:lpstr>Chosen Solution</vt:lpstr>
      <vt:lpstr>Sensor System</vt:lpstr>
      <vt:lpstr>PowerPoint Presentation</vt:lpstr>
      <vt:lpstr>Sensor System</vt:lpstr>
      <vt:lpstr>Electrical diagram</vt:lpstr>
      <vt:lpstr>PowerPoint Presentation</vt:lpstr>
      <vt:lpstr>Pre-Processing</vt:lpstr>
      <vt:lpstr>Movement extraction</vt:lpstr>
      <vt:lpstr>Creating templates</vt:lpstr>
      <vt:lpstr>Movement properties</vt:lpstr>
      <vt:lpstr>Template matching</vt:lpstr>
      <vt:lpstr>Cross correlation results</vt:lpstr>
      <vt:lpstr>Cross correlation results</vt:lpstr>
      <vt:lpstr> </vt:lpstr>
      <vt:lpstr>Filtering Cross - Correlation</vt:lpstr>
      <vt:lpstr>Filtering Cross - Correlation</vt:lpstr>
      <vt:lpstr>Filtering Cross - Correlation</vt:lpstr>
      <vt:lpstr>Classification Results</vt:lpstr>
      <vt:lpstr>Classification Results</vt:lpstr>
      <vt:lpstr>Classification Results</vt:lpstr>
      <vt:lpstr>Performance evaluation</vt:lpstr>
      <vt:lpstr>Confusion matrix</vt:lpstr>
      <vt:lpstr>Grid Search</vt:lpstr>
      <vt:lpstr>PowerPoint Presentation</vt:lpstr>
      <vt:lpstr>Example 1  Xcorr Th = 0.7, Time Th = 100, Th3 = 0.85</vt:lpstr>
      <vt:lpstr>PowerPoint Presentation</vt:lpstr>
      <vt:lpstr>Ex.1</vt:lpstr>
      <vt:lpstr>Test Results</vt:lpstr>
      <vt:lpstr>Discussion</vt:lpstr>
      <vt:lpstr>Conclusion</vt:lpstr>
      <vt:lpstr>Conclusion</vt:lpstr>
      <vt:lpstr>Future Work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SIPL Presentation Template</dc:title>
  <dc:creator>yair@ee.technion.ac.il</dc:creator>
  <cp:lastModifiedBy>Marina Maerkovich</cp:lastModifiedBy>
  <cp:revision>1</cp:revision>
  <cp:lastPrinted>2014-09-21T12:04:19Z</cp:lastPrinted>
  <dcterms:created xsi:type="dcterms:W3CDTF">2012-05-28T18:42:10Z</dcterms:created>
  <dcterms:modified xsi:type="dcterms:W3CDTF">2020-09-08T08:35:24Z</dcterms:modified>
</cp:coreProperties>
</file>